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98" r:id="rId2"/>
    <p:sldId id="331" r:id="rId3"/>
    <p:sldId id="309" r:id="rId4"/>
    <p:sldId id="300" r:id="rId5"/>
    <p:sldId id="326" r:id="rId6"/>
    <p:sldId id="324" r:id="rId7"/>
    <p:sldId id="310" r:id="rId8"/>
    <p:sldId id="321" r:id="rId9"/>
    <p:sldId id="322" r:id="rId10"/>
    <p:sldId id="311" r:id="rId11"/>
    <p:sldId id="329" r:id="rId12"/>
    <p:sldId id="299" r:id="rId13"/>
    <p:sldId id="325" r:id="rId14"/>
    <p:sldId id="312" r:id="rId15"/>
    <p:sldId id="302" r:id="rId16"/>
    <p:sldId id="328" r:id="rId17"/>
    <p:sldId id="327" r:id="rId18"/>
    <p:sldId id="313" r:id="rId19"/>
    <p:sldId id="301" r:id="rId20"/>
    <p:sldId id="307" r:id="rId21"/>
    <p:sldId id="308" r:id="rId22"/>
    <p:sldId id="323" r:id="rId23"/>
    <p:sldId id="332" r:id="rId24"/>
    <p:sldId id="303" r:id="rId25"/>
    <p:sldId id="314" r:id="rId26"/>
    <p:sldId id="315" r:id="rId27"/>
    <p:sldId id="316" r:id="rId28"/>
    <p:sldId id="317" r:id="rId29"/>
    <p:sldId id="318" r:id="rId30"/>
    <p:sldId id="319" r:id="rId31"/>
    <p:sldId id="330" r:id="rId32"/>
  </p:sldIdLst>
  <p:sldSz cx="9144000" cy="6858000" type="screen4x3"/>
  <p:notesSz cx="6858000" cy="9144000"/>
  <p:custDataLst>
    <p:tags r:id="rId34"/>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512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29" autoAdjust="0"/>
    <p:restoredTop sz="73743" autoAdjust="0"/>
  </p:normalViewPr>
  <p:slideViewPr>
    <p:cSldViewPr snapToGrid="0">
      <p:cViewPr varScale="1">
        <p:scale>
          <a:sx n="120" d="100"/>
          <a:sy n="120" d="100"/>
        </p:scale>
        <p:origin x="2760" y="176"/>
      </p:cViewPr>
      <p:guideLst>
        <p:guide orient="horz" pos="2160"/>
        <p:guide pos="5125"/>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66" d="100"/>
        <a:sy n="66" d="100"/>
      </p:scale>
      <p:origin x="0" y="84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3.png>
</file>

<file path=ppt/media/image16.png>
</file>

<file path=ppt/media/image17.png>
</file>

<file path=ppt/media/image32.png>
</file>

<file path=ppt/media/image34.png>
</file>

<file path=ppt/media/image35.png>
</file>

<file path=ppt/media/image36.png>
</file>

<file path=ppt/media/image56.tiff>
</file>

<file path=ppt/media/image60.png>
</file>

<file path=ppt/media/image63.png>
</file>

<file path=ppt/media/image64.png>
</file>

<file path=ppt/media/image65.png>
</file>

<file path=ppt/media/image66.png>
</file>

<file path=ppt/media/image67.png>
</file>

<file path=ppt/media/image68.png>
</file>

<file path=ppt/media/image69.png>
</file>

<file path=ppt/media/image70.png>
</file>

<file path=ppt/media/image71.png>
</file>

<file path=ppt/media/image7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charset="0"/>
                <a:ea typeface="Arial" charset="0"/>
                <a:cs typeface="Arial" charset="0"/>
              </a:defRPr>
            </a:lvl1pPr>
          </a:lstStyle>
          <a:p>
            <a:pPr>
              <a:defRPr/>
            </a:pPr>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charset="0"/>
                <a:ea typeface="Arial" charset="0"/>
                <a:cs typeface="Arial" charset="0"/>
              </a:defRPr>
            </a:lvl1pPr>
          </a:lstStyle>
          <a:p>
            <a:pPr>
              <a:defRPr/>
            </a:pPr>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charset="0"/>
                <a:ea typeface="Arial" charset="0"/>
                <a:cs typeface="Arial" charset="0"/>
              </a:defRPr>
            </a:lvl1pPr>
          </a:lstStyle>
          <a:p>
            <a:pPr>
              <a:defRPr/>
            </a:pPr>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charset="0"/>
                <a:ea typeface="Arial" charset="0"/>
                <a:cs typeface="Arial" charset="0"/>
              </a:defRPr>
            </a:lvl1pPr>
          </a:lstStyle>
          <a:p>
            <a:pPr>
              <a:defRPr/>
            </a:pPr>
            <a:fld id="{E0438F41-2DCA-2143-A15F-9870928F8435}" type="slidenum">
              <a:rPr lang="en-US"/>
              <a:pPr>
                <a:defRPr/>
              </a:pPr>
              <a:t>‹#›</a:t>
            </a:fld>
            <a:endParaRPr lang="en-US"/>
          </a:p>
        </p:txBody>
      </p:sp>
    </p:spTree>
    <p:extLst>
      <p:ext uri="{BB962C8B-B14F-4D97-AF65-F5344CB8AC3E}">
        <p14:creationId xmlns:p14="http://schemas.microsoft.com/office/powerpoint/2010/main" val="417808559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2C10D102-14C1-3C40-A8A4-AE3FC50DE5B1}" type="slidenum">
              <a:rPr lang="en-US"/>
              <a:pPr/>
              <a:t>1</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Point translating on a rotating rigid body</a:t>
            </a:r>
          </a:p>
          <a:p>
            <a:r>
              <a:rPr lang="en-US" sz="1200" kern="1200" dirty="0">
                <a:solidFill>
                  <a:schemeClr val="tx1"/>
                </a:solidFill>
                <a:latin typeface="Arial" charset="0"/>
                <a:ea typeface="Arial" charset="0"/>
                <a:cs typeface="Arial" charset="0"/>
              </a:rPr>
              <a:t>experiences a </a:t>
            </a:r>
            <a:r>
              <a:rPr lang="en-US" sz="1200" kern="1200" dirty="0" err="1">
                <a:solidFill>
                  <a:schemeClr val="tx1"/>
                </a:solidFill>
                <a:latin typeface="Arial" charset="0"/>
                <a:ea typeface="Arial" charset="0"/>
                <a:cs typeface="Arial" charset="0"/>
              </a:rPr>
              <a:t>coriolis</a:t>
            </a:r>
            <a:r>
              <a:rPr lang="en-US" sz="1200" kern="1200" dirty="0">
                <a:solidFill>
                  <a:schemeClr val="tx1"/>
                </a:solidFill>
                <a:latin typeface="Arial" charset="0"/>
                <a:ea typeface="Arial" charset="0"/>
                <a:cs typeface="Arial" charset="0"/>
              </a:rPr>
              <a:t> acceleration:</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abf_C</a:t>
            </a:r>
            <a:r>
              <a:rPr lang="en-US" sz="1200" kern="1200" dirty="0">
                <a:solidFill>
                  <a:schemeClr val="tx1"/>
                </a:solidFill>
                <a:latin typeface="Arial" charset="0"/>
                <a:ea typeface="Arial" charset="0"/>
                <a:cs typeface="Arial" charset="0"/>
              </a:rPr>
              <a:t> = 2\</a:t>
            </a:r>
            <a:r>
              <a:rPr lang="en-US" sz="1200" kern="1200" dirty="0" err="1">
                <a:solidFill>
                  <a:schemeClr val="tx1"/>
                </a:solidFill>
                <a:latin typeface="Arial" charset="0"/>
                <a:ea typeface="Arial" charset="0"/>
                <a:cs typeface="Arial" charset="0"/>
              </a:rPr>
              <a:t>Omegabf</a:t>
            </a:r>
            <a:r>
              <a:rPr lang="en-US" sz="1200" kern="1200" dirty="0">
                <a:solidFill>
                  <a:schemeClr val="tx1"/>
                </a:solidFill>
                <a:latin typeface="Arial" charset="0"/>
                <a:ea typeface="Arial" charset="0"/>
                <a:cs typeface="Arial" charset="0"/>
              </a:rPr>
              <a:t> \times \</a:t>
            </a:r>
            <a:r>
              <a:rPr lang="en-US" sz="1200" kern="1200" dirty="0" err="1">
                <a:solidFill>
                  <a:schemeClr val="tx1"/>
                </a:solidFill>
                <a:latin typeface="Arial" charset="0"/>
                <a:ea typeface="Arial" charset="0"/>
                <a:cs typeface="Arial" charset="0"/>
              </a:rPr>
              <a:t>vbf</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MEMS rate gyro – resonating proof mass: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vbf</a:t>
            </a:r>
            <a:r>
              <a:rPr lang="en-US" sz="1200" kern="1200" dirty="0">
                <a:solidFill>
                  <a:schemeClr val="tx1"/>
                </a:solidFill>
                <a:latin typeface="Arial" charset="0"/>
                <a:ea typeface="Arial" charset="0"/>
                <a:cs typeface="Arial" charset="0"/>
              </a:rPr>
              <a:t>| = A\</a:t>
            </a:r>
            <a:r>
              <a:rPr lang="en-US" sz="1200" kern="1200" dirty="0" err="1">
                <a:solidFill>
                  <a:schemeClr val="tx1"/>
                </a:solidFill>
                <a:latin typeface="Arial" charset="0"/>
                <a:ea typeface="Arial" charset="0"/>
                <a:cs typeface="Arial" charset="0"/>
              </a:rPr>
              <a:t>omega_n</a:t>
            </a:r>
            <a:r>
              <a:rPr lang="en-US" sz="1200" kern="1200" dirty="0">
                <a:solidFill>
                  <a:schemeClr val="tx1"/>
                </a:solidFill>
                <a:latin typeface="Arial" charset="0"/>
                <a:ea typeface="Arial" charset="0"/>
                <a:cs typeface="Arial" charset="0"/>
              </a:rPr>
              <a:t>\sin(\</a:t>
            </a:r>
            <a:r>
              <a:rPr lang="en-US" sz="1200" kern="1200" dirty="0" err="1">
                <a:solidFill>
                  <a:schemeClr val="tx1"/>
                </a:solidFill>
                <a:latin typeface="Arial" charset="0"/>
                <a:ea typeface="Arial" charset="0"/>
                <a:cs typeface="Arial" charset="0"/>
              </a:rPr>
              <a:t>omega_n</a:t>
            </a:r>
            <a:r>
              <a:rPr lang="en-US" sz="1200" kern="1200" dirty="0">
                <a:solidFill>
                  <a:schemeClr val="tx1"/>
                </a:solidFill>
                <a:latin typeface="Arial" charset="0"/>
                <a:ea typeface="Arial" charset="0"/>
                <a:cs typeface="Arial" charset="0"/>
              </a:rPr>
              <a:t> t)</a:t>
            </a:r>
          </a:p>
          <a:p>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Sensor measures deflection of proof mass due to </a:t>
            </a:r>
            <a:r>
              <a:rPr lang="en-US" sz="1200" kern="1200" dirty="0" err="1">
                <a:solidFill>
                  <a:schemeClr val="tx1"/>
                </a:solidFill>
                <a:effectLst/>
                <a:latin typeface="Arial" charset="0"/>
                <a:ea typeface="Arial" charset="0"/>
                <a:cs typeface="Arial" charset="0"/>
              </a:rPr>
              <a:t>coriolis</a:t>
            </a:r>
            <a:r>
              <a:rPr lang="en-US" sz="1200" kern="1200" dirty="0">
                <a:solidFill>
                  <a:schemeClr val="tx1"/>
                </a:solidFill>
                <a:effectLst/>
                <a:latin typeface="Arial" charset="0"/>
                <a:ea typeface="Arial" charset="0"/>
                <a:cs typeface="Arial" charset="0"/>
              </a:rPr>
              <a:t> acceleration</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V_{\text{gyro}} &amp;= </a:t>
            </a:r>
            <a:r>
              <a:rPr lang="en-US" sz="1200" kern="1200" dirty="0" err="1">
                <a:solidFill>
                  <a:schemeClr val="tx1"/>
                </a:solidFill>
                <a:effectLst/>
                <a:latin typeface="Arial" charset="0"/>
                <a:ea typeface="Arial" charset="0"/>
                <a:cs typeface="Arial" charset="0"/>
              </a:rPr>
              <a:t>k_C</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abf_C</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&amp;= 2 </a:t>
            </a:r>
            <a:r>
              <a:rPr lang="en-US" sz="1200" kern="1200" dirty="0" err="1">
                <a:solidFill>
                  <a:schemeClr val="tx1"/>
                </a:solidFill>
                <a:effectLst/>
                <a:latin typeface="Arial" charset="0"/>
                <a:ea typeface="Arial" charset="0"/>
                <a:cs typeface="Arial" charset="0"/>
              </a:rPr>
              <a:t>k_C</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Omegabf</a:t>
            </a:r>
            <a:r>
              <a:rPr lang="en-US" sz="1200" kern="1200" dirty="0">
                <a:solidFill>
                  <a:schemeClr val="tx1"/>
                </a:solidFill>
                <a:effectLst/>
                <a:latin typeface="Arial" charset="0"/>
                <a:ea typeface="Arial" charset="0"/>
                <a:cs typeface="Arial" charset="0"/>
              </a:rPr>
              <a:t> \times \</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&amp;= 2 </a:t>
            </a:r>
            <a:r>
              <a:rPr lang="en-US" sz="1200" kern="1200" dirty="0" err="1">
                <a:solidFill>
                  <a:schemeClr val="tx1"/>
                </a:solidFill>
                <a:effectLst/>
                <a:latin typeface="Arial" charset="0"/>
                <a:ea typeface="Arial" charset="0"/>
                <a:cs typeface="Arial" charset="0"/>
              </a:rPr>
              <a:t>k_C</a:t>
            </a:r>
            <a:r>
              <a:rPr lang="en-US" sz="1200" kern="1200" dirty="0">
                <a:solidFill>
                  <a:schemeClr val="tx1"/>
                </a:solidFill>
                <a:effectLst/>
                <a:latin typeface="Arial" charset="0"/>
                <a:ea typeface="Arial" charset="0"/>
                <a:cs typeface="Arial" charset="0"/>
              </a:rPr>
              <a:t> \Omega |\</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&amp;= 2 </a:t>
            </a:r>
            <a:r>
              <a:rPr lang="en-US" sz="1200" kern="1200" dirty="0" err="1">
                <a:solidFill>
                  <a:schemeClr val="tx1"/>
                </a:solidFill>
                <a:effectLst/>
                <a:latin typeface="Arial" charset="0"/>
                <a:ea typeface="Arial" charset="0"/>
                <a:cs typeface="Arial" charset="0"/>
              </a:rPr>
              <a:t>k_C</a:t>
            </a:r>
            <a:r>
              <a:rPr lang="en-US" sz="1200" kern="1200" dirty="0">
                <a:solidFill>
                  <a:schemeClr val="tx1"/>
                </a:solidFill>
                <a:effectLst/>
                <a:latin typeface="Arial" charset="0"/>
                <a:ea typeface="Arial" charset="0"/>
                <a:cs typeface="Arial" charset="0"/>
              </a:rPr>
              <a:t> \Omega |A\</a:t>
            </a:r>
            <a:r>
              <a:rPr lang="en-US" sz="1200" kern="1200" dirty="0" err="1">
                <a:solidFill>
                  <a:schemeClr val="tx1"/>
                </a:solidFill>
                <a:effectLst/>
                <a:latin typeface="Arial" charset="0"/>
                <a:ea typeface="Arial" charset="0"/>
                <a:cs typeface="Arial" charset="0"/>
              </a:rPr>
              <a:t>omega_n</a:t>
            </a:r>
            <a:r>
              <a:rPr lang="en-US" sz="1200" kern="1200" dirty="0">
                <a:solidFill>
                  <a:schemeClr val="tx1"/>
                </a:solidFill>
                <a:effectLst/>
                <a:latin typeface="Arial" charset="0"/>
                <a:ea typeface="Arial" charset="0"/>
                <a:cs typeface="Arial" charset="0"/>
              </a:rPr>
              <a:t>\sin(\</a:t>
            </a:r>
            <a:r>
              <a:rPr lang="en-US" sz="1200" kern="1200" dirty="0" err="1">
                <a:solidFill>
                  <a:schemeClr val="tx1"/>
                </a:solidFill>
                <a:effectLst/>
                <a:latin typeface="Arial" charset="0"/>
                <a:ea typeface="Arial" charset="0"/>
                <a:cs typeface="Arial" charset="0"/>
              </a:rPr>
              <a:t>omega_n</a:t>
            </a:r>
            <a:r>
              <a:rPr lang="en-US" sz="1200" kern="1200" dirty="0">
                <a:solidFill>
                  <a:schemeClr val="tx1"/>
                </a:solidFill>
                <a:effectLst/>
                <a:latin typeface="Arial" charset="0"/>
                <a:ea typeface="Arial" charset="0"/>
                <a:cs typeface="Arial" charset="0"/>
              </a:rPr>
              <a:t> t)| \\</a:t>
            </a:r>
          </a:p>
          <a:p>
            <a:r>
              <a:rPr lang="en-US" sz="1200" kern="1200" dirty="0">
                <a:solidFill>
                  <a:schemeClr val="tx1"/>
                </a:solidFill>
                <a:effectLst/>
                <a:latin typeface="Arial" charset="0"/>
                <a:ea typeface="Arial" charset="0"/>
                <a:cs typeface="Arial" charset="0"/>
              </a:rPr>
              <a:t>  &amp;= 2 </a:t>
            </a:r>
            <a:r>
              <a:rPr lang="en-US" sz="1200" kern="1200" dirty="0" err="1">
                <a:solidFill>
                  <a:schemeClr val="tx1"/>
                </a:solidFill>
                <a:effectLst/>
                <a:latin typeface="Arial" charset="0"/>
                <a:ea typeface="Arial" charset="0"/>
                <a:cs typeface="Arial" charset="0"/>
              </a:rPr>
              <a:t>k_C</a:t>
            </a:r>
            <a:r>
              <a:rPr lang="en-US" sz="1200" kern="1200" dirty="0">
                <a:solidFill>
                  <a:schemeClr val="tx1"/>
                </a:solidFill>
                <a:effectLst/>
                <a:latin typeface="Arial" charset="0"/>
                <a:ea typeface="Arial" charset="0"/>
                <a:cs typeface="Arial" charset="0"/>
              </a:rPr>
              <a:t> A \</a:t>
            </a:r>
            <a:r>
              <a:rPr lang="en-US" sz="1200" kern="1200" dirty="0" err="1">
                <a:solidFill>
                  <a:schemeClr val="tx1"/>
                </a:solidFill>
                <a:effectLst/>
                <a:latin typeface="Arial" charset="0"/>
                <a:ea typeface="Arial" charset="0"/>
                <a:cs typeface="Arial" charset="0"/>
              </a:rPr>
              <a:t>omega_n</a:t>
            </a:r>
            <a:r>
              <a:rPr lang="en-US" sz="1200" kern="1200" dirty="0">
                <a:solidFill>
                  <a:schemeClr val="tx1"/>
                </a:solidFill>
                <a:effectLst/>
                <a:latin typeface="Arial" charset="0"/>
                <a:ea typeface="Arial" charset="0"/>
                <a:cs typeface="Arial" charset="0"/>
              </a:rPr>
              <a:t> \Omega\\</a:t>
            </a:r>
          </a:p>
          <a:p>
            <a:r>
              <a:rPr lang="en-US" sz="1200" kern="1200" dirty="0">
                <a:solidFill>
                  <a:schemeClr val="tx1"/>
                </a:solidFill>
                <a:effectLst/>
                <a:latin typeface="Arial" charset="0"/>
                <a:ea typeface="Arial" charset="0"/>
                <a:cs typeface="Arial" charset="0"/>
              </a:rPr>
              <a:t>  &amp;= k_{\text{gyro}} \Omega,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\text{where~} k_{\text{gyro}} = 2k_c A \</a:t>
            </a:r>
            <a:r>
              <a:rPr lang="en-US" sz="1200" kern="1200" dirty="0" err="1">
                <a:solidFill>
                  <a:schemeClr val="tx1"/>
                </a:solidFill>
                <a:effectLst/>
                <a:latin typeface="Arial" charset="0"/>
                <a:ea typeface="Arial" charset="0"/>
                <a:cs typeface="Arial" charset="0"/>
              </a:rPr>
              <a:t>omega_n</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\end{align*}</a:t>
            </a:r>
          </a:p>
          <a:p>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12</a:t>
            </a:fld>
            <a:endParaRPr lang="en-US"/>
          </a:p>
        </p:txBody>
      </p:sp>
    </p:spTree>
    <p:extLst>
      <p:ext uri="{BB962C8B-B14F-4D97-AF65-F5344CB8AC3E}">
        <p14:creationId xmlns:p14="http://schemas.microsoft.com/office/powerpoint/2010/main" val="6064635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The manufacturing process implies that rate gyros will have a drift term, as well as zero mean Gaussian noise: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\Upsilon_{\text{gyro}} = k_{\text{gyro}} \Omega + \beta_{\text{gyro}} + \eta_{\text{gyro}}’,</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where $\Upsilon_{\text{gyro}}$ is in units of voltage.  Calibrating to units of rad/s gives</a:t>
            </a: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}[box=\</a:t>
            </a:r>
            <a:r>
              <a:rPr lang="en-US" sz="1200" kern="1200" dirty="0" err="1">
                <a:solidFill>
                  <a:schemeClr val="tx1"/>
                </a:solidFill>
                <a:latin typeface="Arial" charset="0"/>
                <a:ea typeface="Arial" charset="0"/>
                <a:cs typeface="Arial" charset="0"/>
              </a:rPr>
              <a:t>fbox</a:t>
            </a:r>
            <a:r>
              <a:rPr lang="en-US" sz="1200" kern="1200" dirty="0">
                <a:solidFill>
                  <a:schemeClr val="tx1"/>
                </a:solidFill>
                <a:latin typeface="Arial" charset="0"/>
                <a:ea typeface="Arial" charset="0"/>
                <a:cs typeface="Arial" charset="0"/>
              </a:rPr>
              <a:t>]{align}</a:t>
            </a:r>
          </a:p>
          <a:p>
            <a:r>
              <a:rPr lang="en-US" sz="1200" kern="1200" dirty="0">
                <a:solidFill>
                  <a:schemeClr val="tx1"/>
                </a:solidFill>
                <a:latin typeface="Arial" charset="0"/>
                <a:ea typeface="Arial" charset="0"/>
                <a:cs typeface="Arial" charset="0"/>
              </a:rPr>
              <a:t>y_{\text{gyro},x} &amp;= p + \beta_{\text{gyro},x} + \eta_{\text{gyro},x}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y_{\text{gyro},y} &amp;= q + \beta_{\text{gyro},y} + \eta_{\text{gyro},y}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y_{\text{gyro},z} &amp;= r + \beta_{\text{gyro},z} + \eta_{\text{gyro},z} \</a:t>
            </a:r>
            <a:r>
              <a:rPr lang="en-US" sz="1200" kern="1200" dirty="0" err="1">
                <a:solidFill>
                  <a:schemeClr val="tx1"/>
                </a:solidFill>
                <a:latin typeface="Arial" charset="0"/>
                <a:ea typeface="Arial" charset="0"/>
                <a:cs typeface="Arial" charset="0"/>
              </a:rPr>
              <a:t>nonumber</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14</a:t>
            </a:fld>
            <a:endParaRPr lang="en-US"/>
          </a:p>
        </p:txBody>
      </p:sp>
    </p:spTree>
    <p:extLst>
      <p:ext uri="{BB962C8B-B14F-4D97-AF65-F5344CB8AC3E}">
        <p14:creationId xmlns:p14="http://schemas.microsoft.com/office/powerpoint/2010/main" val="30802630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The basic equation of hydrostatics is </a:t>
            </a:r>
          </a:p>
          <a:p>
            <a:r>
              <a:rPr lang="en-US" sz="1200" kern="1200" dirty="0">
                <a:solidFill>
                  <a:schemeClr val="tx1"/>
                </a:solidFill>
                <a:latin typeface="Arial" charset="0"/>
                <a:ea typeface="Arial" charset="0"/>
                <a:cs typeface="Arial" charset="0"/>
              </a:rPr>
              <a:t>\[</a:t>
            </a:r>
          </a:p>
          <a:p>
            <a:r>
              <a:rPr lang="cs-CZ" sz="1200" kern="1200" dirty="0">
                <a:solidFill>
                  <a:schemeClr val="tx1"/>
                </a:solidFill>
                <a:latin typeface="Arial" charset="0"/>
                <a:ea typeface="Arial" charset="0"/>
                <a:cs typeface="Arial" charset="0"/>
              </a:rPr>
              <a:t>P_2 - P_1 = \</a:t>
            </a:r>
            <a:r>
              <a:rPr lang="cs-CZ" sz="1200" kern="1200" dirty="0" err="1">
                <a:solidFill>
                  <a:schemeClr val="tx1"/>
                </a:solidFill>
                <a:latin typeface="Arial" charset="0"/>
                <a:ea typeface="Arial" charset="0"/>
                <a:cs typeface="Arial" charset="0"/>
              </a:rPr>
              <a:t>rho</a:t>
            </a:r>
            <a:r>
              <a:rPr lang="cs-CZ" sz="1200" kern="1200" dirty="0">
                <a:solidFill>
                  <a:schemeClr val="tx1"/>
                </a:solidFill>
                <a:latin typeface="Arial" charset="0"/>
                <a:ea typeface="Arial" charset="0"/>
                <a:cs typeface="Arial" charset="0"/>
              </a:rPr>
              <a:t> g (z_2 - z_1)</a:t>
            </a:r>
          </a:p>
          <a:p>
            <a:r>
              <a:rPr lang="cs-CZ" sz="1200" kern="1200" dirty="0">
                <a:solidFill>
                  <a:schemeClr val="tx1"/>
                </a:solidFill>
                <a:latin typeface="Arial" charset="0"/>
                <a:ea typeface="Arial" charset="0"/>
                <a:cs typeface="Arial" charset="0"/>
              </a:rPr>
              <a:t>\]</a:t>
            </a:r>
          </a:p>
          <a:p>
            <a:r>
              <a:rPr lang="cs-CZ" sz="1200" kern="1200" dirty="0" err="1">
                <a:solidFill>
                  <a:schemeClr val="tx1"/>
                </a:solidFill>
                <a:latin typeface="Arial" charset="0"/>
                <a:ea typeface="Arial" charset="0"/>
                <a:cs typeface="Arial" charset="0"/>
              </a:rPr>
              <a:t>Using</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the</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ground</a:t>
            </a:r>
            <a:r>
              <a:rPr lang="cs-CZ" sz="1200" kern="1200" dirty="0">
                <a:solidFill>
                  <a:schemeClr val="tx1"/>
                </a:solidFill>
                <a:latin typeface="Arial" charset="0"/>
                <a:ea typeface="Arial" charset="0"/>
                <a:cs typeface="Arial" charset="0"/>
              </a:rPr>
              <a:t> as reference, and </a:t>
            </a:r>
            <a:r>
              <a:rPr lang="cs-CZ" sz="1200" kern="1200" dirty="0" err="1">
                <a:solidFill>
                  <a:schemeClr val="tx1"/>
                </a:solidFill>
                <a:latin typeface="Arial" charset="0"/>
                <a:ea typeface="Arial" charset="0"/>
                <a:cs typeface="Arial" charset="0"/>
              </a:rPr>
              <a:t>assuming</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constant</a:t>
            </a:r>
            <a:r>
              <a:rPr lang="cs-CZ" sz="1200" kern="1200" dirty="0">
                <a:solidFill>
                  <a:schemeClr val="tx1"/>
                </a:solidFill>
                <a:latin typeface="Arial" charset="0"/>
                <a:ea typeface="Arial" charset="0"/>
                <a:cs typeface="Arial" charset="0"/>
              </a:rPr>
              <a:t> air </a:t>
            </a:r>
            <a:r>
              <a:rPr lang="cs-CZ" sz="1200" kern="1200" dirty="0" err="1">
                <a:solidFill>
                  <a:schemeClr val="tx1"/>
                </a:solidFill>
                <a:latin typeface="Arial" charset="0"/>
                <a:ea typeface="Arial" charset="0"/>
                <a:cs typeface="Arial" charset="0"/>
              </a:rPr>
              <a:t>density</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gives</a:t>
            </a:r>
            <a:endParaRPr lang="cs-CZ" sz="1200" kern="1200" dirty="0">
              <a:solidFill>
                <a:schemeClr val="tx1"/>
              </a:solidFill>
              <a:latin typeface="Arial" charset="0"/>
              <a:ea typeface="Arial" charset="0"/>
              <a:cs typeface="Arial" charset="0"/>
            </a:endParaRPr>
          </a:p>
          <a:p>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begin</a:t>
            </a:r>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align</a:t>
            </a:r>
            <a:r>
              <a:rPr lang="cs-CZ" sz="1200" kern="1200" dirty="0">
                <a:solidFill>
                  <a:schemeClr val="tx1"/>
                </a:solidFill>
                <a:latin typeface="Arial" charset="0"/>
                <a:ea typeface="Arial" charset="0"/>
                <a:cs typeface="Arial" charset="0"/>
              </a:rPr>
              <a:t>*}</a:t>
            </a:r>
          </a:p>
          <a:p>
            <a:r>
              <a:rPr lang="cs-CZ" sz="1200" kern="1200" dirty="0">
                <a:solidFill>
                  <a:schemeClr val="tx1"/>
                </a:solidFill>
                <a:latin typeface="Arial" charset="0"/>
                <a:ea typeface="Arial" charset="0"/>
                <a:cs typeface="Arial" charset="0"/>
              </a:rPr>
              <a:t>P-P_{\text{</a:t>
            </a:r>
            <a:r>
              <a:rPr lang="cs-CZ" sz="1200" kern="1200" dirty="0" err="1">
                <a:solidFill>
                  <a:schemeClr val="tx1"/>
                </a:solidFill>
                <a:latin typeface="Arial" charset="0"/>
                <a:ea typeface="Arial" charset="0"/>
                <a:cs typeface="Arial" charset="0"/>
              </a:rPr>
              <a:t>ground</a:t>
            </a:r>
            <a:r>
              <a:rPr lang="cs-CZ"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&amp;=-\rho g (h-h_{\text{ground}}) \\</a:t>
            </a:r>
          </a:p>
          <a:p>
            <a:r>
              <a:rPr lang="cs-CZ" sz="1200" kern="1200" dirty="0">
                <a:solidFill>
                  <a:schemeClr val="tx1"/>
                </a:solidFill>
                <a:latin typeface="Arial" charset="0"/>
                <a:ea typeface="Arial" charset="0"/>
                <a:cs typeface="Arial" charset="0"/>
              </a:rPr>
              <a:t>    &amp;=-\</a:t>
            </a:r>
            <a:r>
              <a:rPr lang="cs-CZ" sz="1200" kern="1200" dirty="0" err="1">
                <a:solidFill>
                  <a:schemeClr val="tx1"/>
                </a:solidFill>
                <a:latin typeface="Arial" charset="0"/>
                <a:ea typeface="Arial" charset="0"/>
                <a:cs typeface="Arial" charset="0"/>
              </a:rPr>
              <a:t>rho</a:t>
            </a:r>
            <a:r>
              <a:rPr lang="cs-CZ" sz="1200" kern="1200" dirty="0">
                <a:solidFill>
                  <a:schemeClr val="tx1"/>
                </a:solidFill>
                <a:latin typeface="Arial" charset="0"/>
                <a:ea typeface="Arial" charset="0"/>
                <a:cs typeface="Arial" charset="0"/>
              </a:rPr>
              <a:t> g h_{\text{AGL}}\</a:t>
            </a:r>
          </a:p>
          <a:p>
            <a:r>
              <a:rPr lang="cs-CZ" sz="1200" kern="1200" dirty="0">
                <a:solidFill>
                  <a:schemeClr val="tx1"/>
                </a:solidFill>
                <a:latin typeface="Arial" charset="0"/>
                <a:ea typeface="Arial" charset="0"/>
                <a:cs typeface="Arial" charset="0"/>
              </a:rPr>
              <a:t>\end{</a:t>
            </a:r>
            <a:r>
              <a:rPr lang="cs-CZ" sz="1200" kern="1200" dirty="0" err="1">
                <a:solidFill>
                  <a:schemeClr val="tx1"/>
                </a:solidFill>
                <a:latin typeface="Arial" charset="0"/>
                <a:ea typeface="Arial" charset="0"/>
                <a:cs typeface="Arial" charset="0"/>
              </a:rPr>
              <a:t>align</a:t>
            </a:r>
            <a:r>
              <a:rPr lang="cs-CZ" sz="1200" kern="1200" dirty="0">
                <a:solidFill>
                  <a:schemeClr val="tx1"/>
                </a:solidFill>
                <a:latin typeface="Arial" charset="0"/>
                <a:ea typeface="Arial" charset="0"/>
                <a:cs typeface="Arial" charset="0"/>
              </a:rPr>
              <a:t>*}</a:t>
            </a:r>
          </a:p>
          <a:p>
            <a:r>
              <a:rPr lang="cs-CZ" sz="1200" kern="1200" dirty="0" err="1">
                <a:solidFill>
                  <a:schemeClr val="tx1"/>
                </a:solidFill>
                <a:latin typeface="Arial" charset="0"/>
                <a:ea typeface="Arial" charset="0"/>
                <a:cs typeface="Arial" charset="0"/>
              </a:rPr>
              <a:t>Below</a:t>
            </a:r>
            <a:r>
              <a:rPr lang="cs-CZ" sz="1200" kern="1200" dirty="0">
                <a:solidFill>
                  <a:schemeClr val="tx1"/>
                </a:solidFill>
                <a:latin typeface="Arial" charset="0"/>
                <a:ea typeface="Arial" charset="0"/>
                <a:cs typeface="Arial" charset="0"/>
              </a:rPr>
              <a:t> 11,000 m, </a:t>
            </a:r>
            <a:r>
              <a:rPr lang="cs-CZ" sz="1200" kern="1200" dirty="0" err="1">
                <a:solidFill>
                  <a:schemeClr val="tx1"/>
                </a:solidFill>
                <a:latin typeface="Arial" charset="0"/>
                <a:ea typeface="Arial" charset="0"/>
                <a:cs typeface="Arial" charset="0"/>
              </a:rPr>
              <a:t>can</a:t>
            </a:r>
            <a:r>
              <a:rPr lang="cs-CZ" sz="1200" kern="1200" dirty="0">
                <a:solidFill>
                  <a:schemeClr val="tx1"/>
                </a:solidFill>
                <a:latin typeface="Arial" charset="0"/>
                <a:ea typeface="Arial" charset="0"/>
                <a:cs typeface="Arial" charset="0"/>
              </a:rPr>
              <a:t> use </a:t>
            </a:r>
            <a:r>
              <a:rPr lang="cs-CZ" sz="1200" kern="1200" dirty="0" err="1">
                <a:solidFill>
                  <a:schemeClr val="tx1"/>
                </a:solidFill>
                <a:latin typeface="Arial" charset="0"/>
                <a:ea typeface="Arial" charset="0"/>
                <a:cs typeface="Arial" charset="0"/>
              </a:rPr>
              <a:t>barometric</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formula</a:t>
            </a:r>
            <a:r>
              <a:rPr lang="cs-CZ" sz="1200" kern="1200" dirty="0">
                <a:solidFill>
                  <a:schemeClr val="tx1"/>
                </a:solidFill>
                <a:latin typeface="Arial" charset="0"/>
                <a:ea typeface="Arial" charset="0"/>
                <a:cs typeface="Arial" charset="0"/>
              </a:rPr>
              <a:t>:</a:t>
            </a:r>
          </a:p>
          <a:p>
            <a:r>
              <a:rPr lang="cs-CZ"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P = P_0 \left[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{T_0}{T_0+L_0 h_{\text{ASL}}} \right]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{g M}{R L_0},</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where</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$P_0$: standard pressure at sea level \\</a:t>
            </a:r>
          </a:p>
          <a:p>
            <a:r>
              <a:rPr lang="en-US" sz="1200" kern="1200" dirty="0">
                <a:solidFill>
                  <a:schemeClr val="tx1"/>
                </a:solidFill>
                <a:latin typeface="Arial" charset="0"/>
                <a:ea typeface="Arial" charset="0"/>
                <a:cs typeface="Arial" charset="0"/>
              </a:rPr>
              <a:t>$T_0$: standard temperature at sea level \\</a:t>
            </a:r>
          </a:p>
          <a:p>
            <a:r>
              <a:rPr lang="en-US" sz="1200" kern="1200" dirty="0">
                <a:solidFill>
                  <a:schemeClr val="tx1"/>
                </a:solidFill>
                <a:latin typeface="Arial" charset="0"/>
                <a:ea typeface="Arial" charset="0"/>
                <a:cs typeface="Arial" charset="0"/>
              </a:rPr>
              <a:t>$L_0$: rate of temperature decrease \\</a:t>
            </a:r>
          </a:p>
          <a:p>
            <a:r>
              <a:rPr lang="en-US" sz="1200" kern="1200" dirty="0">
                <a:solidFill>
                  <a:schemeClr val="tx1"/>
                </a:solidFill>
                <a:latin typeface="Arial" charset="0"/>
                <a:ea typeface="Arial" charset="0"/>
                <a:cs typeface="Arial" charset="0"/>
              </a:rPr>
              <a:t>$g$: gravitational constant \\</a:t>
            </a:r>
          </a:p>
          <a:p>
            <a:r>
              <a:rPr lang="en-US" sz="1200" kern="1200" dirty="0">
                <a:solidFill>
                  <a:schemeClr val="tx1"/>
                </a:solidFill>
                <a:latin typeface="Arial" charset="0"/>
                <a:ea typeface="Arial" charset="0"/>
                <a:cs typeface="Arial" charset="0"/>
              </a:rPr>
              <a:t>$R$: universal gas constant for air \\</a:t>
            </a:r>
          </a:p>
          <a:p>
            <a:r>
              <a:rPr lang="en-US" sz="1200" kern="1200" dirty="0">
                <a:solidFill>
                  <a:schemeClr val="tx1"/>
                </a:solidFill>
                <a:latin typeface="Arial" charset="0"/>
                <a:ea typeface="Arial" charset="0"/>
                <a:cs typeface="Arial" charset="0"/>
              </a:rPr>
              <a:t>$M$: standard molar mass of atmospheric air, \\ \\</a:t>
            </a:r>
          </a:p>
          <a:p>
            <a:r>
              <a:rPr lang="en-US" sz="1200" kern="1200" dirty="0">
                <a:solidFill>
                  <a:schemeClr val="tx1"/>
                </a:solidFill>
                <a:latin typeface="Arial" charset="0"/>
                <a:ea typeface="Arial" charset="0"/>
                <a:cs typeface="Arial" charset="0"/>
              </a:rPr>
              <a:t>which takes into account change in density with altitude and temperature.</a:t>
            </a:r>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17</a:t>
            </a:fld>
            <a:endParaRPr lang="en-US"/>
          </a:p>
        </p:txBody>
      </p:sp>
    </p:spTree>
    <p:extLst>
      <p:ext uri="{BB962C8B-B14F-4D97-AF65-F5344CB8AC3E}">
        <p14:creationId xmlns:p14="http://schemas.microsoft.com/office/powerpoint/2010/main" val="19444305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We usually assume density is constant:</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y_{\text{abs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 &amp;= (P_{\text{ground}} - P) + \beta_{\text{abs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 + \eta_{\text{abs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notag</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&amp;= \rho g h_{\text{AGL}} + \beta_{\text{abs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 + \eta_{\text{abs </a:t>
            </a:r>
            <a:r>
              <a:rPr lang="en-US" sz="1200" kern="1200" dirty="0" err="1">
                <a:solidFill>
                  <a:schemeClr val="tx1"/>
                </a:solidFill>
                <a:latin typeface="Arial" charset="0"/>
                <a:ea typeface="Arial" charset="0"/>
                <a:cs typeface="Arial" charset="0"/>
              </a:rPr>
              <a:t>pres</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\end{align*}</a:t>
            </a:r>
          </a:p>
          <a:p>
            <a:r>
              <a:rPr lang="en-US" sz="1200" kern="1200" dirty="0">
                <a:solidFill>
                  <a:schemeClr val="tx1"/>
                </a:solidFill>
                <a:latin typeface="Arial" charset="0"/>
                <a:ea typeface="Arial" charset="0"/>
                <a:cs typeface="Arial" charset="0"/>
              </a:rPr>
              <a:t>Is this valid?</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18</a:t>
            </a:fld>
            <a:endParaRPr lang="en-US"/>
          </a:p>
        </p:txBody>
      </p:sp>
    </p:spTree>
    <p:extLst>
      <p:ext uri="{BB962C8B-B14F-4D97-AF65-F5344CB8AC3E}">
        <p14:creationId xmlns:p14="http://schemas.microsoft.com/office/powerpoint/2010/main" val="41969453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From Bernoulli's equation:</a:t>
            </a:r>
          </a:p>
          <a:p>
            <a:r>
              <a:rPr lang="en-US" sz="1200" kern="1200" dirty="0">
                <a:solidFill>
                  <a:schemeClr val="tx1"/>
                </a:solidFill>
                <a:latin typeface="Arial" charset="0"/>
                <a:ea typeface="Arial" charset="0"/>
                <a:cs typeface="Arial" charset="0"/>
              </a:rPr>
              <a:t>\[</a:t>
            </a:r>
          </a:p>
          <a:p>
            <a:r>
              <a:rPr lang="cs-CZ" sz="1200" kern="1200" dirty="0" err="1">
                <a:solidFill>
                  <a:schemeClr val="tx1"/>
                </a:solidFill>
                <a:latin typeface="Arial" charset="0"/>
                <a:ea typeface="Arial" charset="0"/>
                <a:cs typeface="Arial" charset="0"/>
              </a:rPr>
              <a:t>P_t</a:t>
            </a:r>
            <a:r>
              <a:rPr lang="cs-CZ" sz="1200" kern="1200" dirty="0">
                <a:solidFill>
                  <a:schemeClr val="tx1"/>
                </a:solidFill>
                <a:latin typeface="Arial" charset="0"/>
                <a:ea typeface="Arial" charset="0"/>
                <a:cs typeface="Arial" charset="0"/>
              </a:rPr>
              <a:t> = </a:t>
            </a:r>
            <a:r>
              <a:rPr lang="cs-CZ" sz="1200" kern="1200" dirty="0" err="1">
                <a:solidFill>
                  <a:schemeClr val="tx1"/>
                </a:solidFill>
                <a:latin typeface="Arial" charset="0"/>
                <a:ea typeface="Arial" charset="0"/>
                <a:cs typeface="Arial" charset="0"/>
              </a:rPr>
              <a:t>P_s</a:t>
            </a:r>
            <a:r>
              <a:rPr lang="cs-CZ" sz="1200" kern="1200" dirty="0">
                <a:solidFill>
                  <a:schemeClr val="tx1"/>
                </a:solidFill>
                <a:latin typeface="Arial" charset="0"/>
                <a:ea typeface="Arial" charset="0"/>
                <a:cs typeface="Arial" charset="0"/>
              </a:rPr>
              <a:t> + \</a:t>
            </a:r>
            <a:r>
              <a:rPr lang="cs-CZ" sz="1200" kern="1200" dirty="0" err="1">
                <a:solidFill>
                  <a:schemeClr val="tx1"/>
                </a:solidFill>
                <a:latin typeface="Arial" charset="0"/>
                <a:ea typeface="Arial" charset="0"/>
                <a:cs typeface="Arial" charset="0"/>
              </a:rPr>
              <a:t>frac</a:t>
            </a:r>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rho</a:t>
            </a:r>
            <a:r>
              <a:rPr lang="cs-CZ" sz="1200" kern="1200" dirty="0">
                <a:solidFill>
                  <a:schemeClr val="tx1"/>
                </a:solidFill>
                <a:latin typeface="Arial" charset="0"/>
                <a:ea typeface="Arial" charset="0"/>
                <a:cs typeface="Arial" charset="0"/>
              </a:rPr>
              <a:t> V_a^2}{2}</a:t>
            </a:r>
          </a:p>
          <a:p>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qquad</a:t>
            </a:r>
            <a:r>
              <a:rPr lang="cs-CZ" sz="1200" kern="1200" dirty="0">
                <a:solidFill>
                  <a:schemeClr val="tx1"/>
                </a:solidFill>
                <a:latin typeface="Arial" charset="0"/>
                <a:ea typeface="Arial" charset="0"/>
                <a:cs typeface="Arial" charset="0"/>
              </a:rPr>
              <a:t> \text{~</a:t>
            </a:r>
            <a:r>
              <a:rPr lang="cs-CZ" sz="1200" kern="1200" dirty="0" err="1">
                <a:solidFill>
                  <a:schemeClr val="tx1"/>
                </a:solidFill>
                <a:latin typeface="Arial" charset="0"/>
                <a:ea typeface="Arial" charset="0"/>
                <a:cs typeface="Arial" charset="0"/>
              </a:rPr>
              <a:t>or</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qquad</a:t>
            </a:r>
            <a:endParaRPr lang="cs-CZ" sz="1200" kern="1200" dirty="0">
              <a:solidFill>
                <a:schemeClr val="tx1"/>
              </a:solidFill>
              <a:latin typeface="Arial" charset="0"/>
              <a:ea typeface="Arial" charset="0"/>
              <a:cs typeface="Arial" charset="0"/>
            </a:endParaRPr>
          </a:p>
          <a:p>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frac</a:t>
            </a:r>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rho</a:t>
            </a:r>
            <a:r>
              <a:rPr lang="cs-CZ" sz="1200" kern="1200" dirty="0">
                <a:solidFill>
                  <a:schemeClr val="tx1"/>
                </a:solidFill>
                <a:latin typeface="Arial" charset="0"/>
                <a:ea typeface="Arial" charset="0"/>
                <a:cs typeface="Arial" charset="0"/>
              </a:rPr>
              <a:t> V_a^2}{2} = </a:t>
            </a:r>
            <a:r>
              <a:rPr lang="cs-CZ" sz="1200" kern="1200" dirty="0" err="1">
                <a:solidFill>
                  <a:schemeClr val="tx1"/>
                </a:solidFill>
                <a:latin typeface="Arial" charset="0"/>
                <a:ea typeface="Arial" charset="0"/>
                <a:cs typeface="Arial" charset="0"/>
              </a:rPr>
              <a:t>P_t</a:t>
            </a:r>
            <a:r>
              <a:rPr lang="cs-CZ" sz="1200" kern="1200" dirty="0">
                <a:solidFill>
                  <a:schemeClr val="tx1"/>
                </a:solidFill>
                <a:latin typeface="Arial" charset="0"/>
                <a:ea typeface="Arial" charset="0"/>
                <a:cs typeface="Arial" charset="0"/>
              </a:rPr>
              <a:t> - </a:t>
            </a:r>
            <a:r>
              <a:rPr lang="cs-CZ" sz="1200" kern="1200" dirty="0" err="1">
                <a:solidFill>
                  <a:schemeClr val="tx1"/>
                </a:solidFill>
                <a:latin typeface="Arial" charset="0"/>
                <a:ea typeface="Arial" charset="0"/>
                <a:cs typeface="Arial" charset="0"/>
              </a:rPr>
              <a:t>P_s</a:t>
            </a:r>
            <a:endParaRPr lang="cs-CZ" sz="1200" kern="1200" dirty="0">
              <a:solidFill>
                <a:schemeClr val="tx1"/>
              </a:solidFill>
              <a:latin typeface="Arial" charset="0"/>
              <a:ea typeface="Arial" charset="0"/>
              <a:cs typeface="Arial" charset="0"/>
            </a:endParaRPr>
          </a:p>
          <a:p>
            <a:r>
              <a:rPr lang="cs-CZ" sz="1200" kern="1200" dirty="0">
                <a:solidFill>
                  <a:schemeClr val="tx1"/>
                </a:solidFill>
                <a:latin typeface="Arial" charset="0"/>
                <a:ea typeface="Arial" charset="0"/>
                <a:cs typeface="Arial" charset="0"/>
              </a:rPr>
              <a:t>\]</a:t>
            </a:r>
          </a:p>
          <a:p>
            <a:r>
              <a:rPr lang="cs-CZ" sz="1200" kern="1200" dirty="0" err="1">
                <a:solidFill>
                  <a:schemeClr val="tx1"/>
                </a:solidFill>
                <a:latin typeface="Arial" charset="0"/>
                <a:ea typeface="Arial" charset="0"/>
                <a:cs typeface="Arial" charset="0"/>
              </a:rPr>
              <a:t>Pitot</a:t>
            </a:r>
            <a:r>
              <a:rPr lang="cs-CZ" sz="1200" kern="1200" dirty="0">
                <a:solidFill>
                  <a:schemeClr val="tx1"/>
                </a:solidFill>
                <a:latin typeface="Arial" charset="0"/>
                <a:ea typeface="Arial" charset="0"/>
                <a:cs typeface="Arial" charset="0"/>
              </a:rPr>
              <a:t>-static </a:t>
            </a:r>
            <a:r>
              <a:rPr lang="cs-CZ" sz="1200" kern="1200" dirty="0" err="1">
                <a:solidFill>
                  <a:schemeClr val="tx1"/>
                </a:solidFill>
                <a:latin typeface="Arial" charset="0"/>
                <a:ea typeface="Arial" charset="0"/>
                <a:cs typeface="Arial" charset="0"/>
              </a:rPr>
              <a:t>pressure</a:t>
            </a:r>
            <a:r>
              <a:rPr lang="cs-CZ" sz="1200" kern="1200" dirty="0">
                <a:solidFill>
                  <a:schemeClr val="tx1"/>
                </a:solidFill>
                <a:latin typeface="Arial" charset="0"/>
                <a:ea typeface="Arial" charset="0"/>
                <a:cs typeface="Arial" charset="0"/>
              </a:rPr>
              <a:t> sensor </a:t>
            </a:r>
            <a:r>
              <a:rPr lang="cs-CZ" sz="1200" kern="1200" dirty="0" err="1">
                <a:solidFill>
                  <a:schemeClr val="tx1"/>
                </a:solidFill>
                <a:latin typeface="Arial" charset="0"/>
                <a:ea typeface="Arial" charset="0"/>
                <a:cs typeface="Arial" charset="0"/>
              </a:rPr>
              <a:t>measures</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dynamic</a:t>
            </a:r>
            <a:r>
              <a:rPr lang="cs-CZ" sz="1200" kern="1200" dirty="0">
                <a:solidFill>
                  <a:schemeClr val="tx1"/>
                </a:solidFill>
                <a:latin typeface="Arial" charset="0"/>
                <a:ea typeface="Arial" charset="0"/>
                <a:cs typeface="Arial" charset="0"/>
              </a:rPr>
              <a:t> </a:t>
            </a:r>
            <a:r>
              <a:rPr lang="cs-CZ" sz="1200" kern="1200" dirty="0" err="1">
                <a:solidFill>
                  <a:schemeClr val="tx1"/>
                </a:solidFill>
                <a:latin typeface="Arial" charset="0"/>
                <a:ea typeface="Arial" charset="0"/>
                <a:cs typeface="Arial" charset="0"/>
              </a:rPr>
              <a:t>pressure</a:t>
            </a:r>
            <a:r>
              <a:rPr lang="cs-CZ" sz="1200" kern="1200" dirty="0">
                <a:solidFill>
                  <a:schemeClr val="tx1"/>
                </a:solidFill>
                <a:latin typeface="Arial" charset="0"/>
                <a:ea typeface="Arial" charset="0"/>
                <a:cs typeface="Arial" charset="0"/>
              </a:rPr>
              <a:t>:</a:t>
            </a:r>
          </a:p>
          <a:p>
            <a:r>
              <a:rPr lang="cs-CZ" sz="1200" kern="1200" dirty="0">
                <a:solidFill>
                  <a:schemeClr val="tx1"/>
                </a:solidFill>
                <a:latin typeface="Arial" charset="0"/>
                <a:ea typeface="Arial" charset="0"/>
                <a:cs typeface="Arial" charset="0"/>
              </a:rPr>
              <a:t>\[</a:t>
            </a:r>
          </a:p>
          <a:p>
            <a:r>
              <a:rPr lang="cs-CZ" sz="1200" kern="1200" dirty="0" err="1">
                <a:solidFill>
                  <a:schemeClr val="tx1"/>
                </a:solidFill>
                <a:latin typeface="Arial" charset="0"/>
                <a:ea typeface="Arial" charset="0"/>
                <a:cs typeface="Arial" charset="0"/>
              </a:rPr>
              <a:t>y</a:t>
            </a:r>
            <a:r>
              <a:rPr lang="cs-CZ" sz="1200" kern="1200" dirty="0">
                <a:solidFill>
                  <a:schemeClr val="tx1"/>
                </a:solidFill>
                <a:latin typeface="Arial" charset="0"/>
                <a:ea typeface="Arial" charset="0"/>
                <a:cs typeface="Arial" charset="0"/>
              </a:rPr>
              <a:t>_{\text{</a:t>
            </a:r>
            <a:r>
              <a:rPr lang="cs-CZ" sz="1200" kern="1200" dirty="0" err="1">
                <a:solidFill>
                  <a:schemeClr val="tx1"/>
                </a:solidFill>
                <a:latin typeface="Arial" charset="0"/>
                <a:ea typeface="Arial" charset="0"/>
                <a:cs typeface="Arial" charset="0"/>
              </a:rPr>
              <a:t>diff</a:t>
            </a:r>
            <a:r>
              <a:rPr lang="cs-CZ" sz="1200" kern="1200" dirty="0">
                <a:solidFill>
                  <a:schemeClr val="tx1"/>
                </a:solidFill>
                <a:latin typeface="Arial" charset="0"/>
                <a:ea typeface="Arial" charset="0"/>
                <a:cs typeface="Arial" charset="0"/>
              </a:rPr>
              <a:t> pres}} = \</a:t>
            </a:r>
            <a:r>
              <a:rPr lang="cs-CZ" sz="1200" kern="1200" dirty="0" err="1">
                <a:solidFill>
                  <a:schemeClr val="tx1"/>
                </a:solidFill>
                <a:latin typeface="Arial" charset="0"/>
                <a:ea typeface="Arial" charset="0"/>
                <a:cs typeface="Arial" charset="0"/>
              </a:rPr>
              <a:t>frac</a:t>
            </a:r>
            <a:r>
              <a:rPr lang="cs-CZ" sz="1200" kern="1200" dirty="0">
                <a:solidFill>
                  <a:schemeClr val="tx1"/>
                </a:solidFill>
                <a:latin typeface="Arial" charset="0"/>
                <a:ea typeface="Arial" charset="0"/>
                <a:cs typeface="Arial" charset="0"/>
              </a:rPr>
              <a:t>{\</a:t>
            </a:r>
            <a:r>
              <a:rPr lang="cs-CZ" sz="1200" kern="1200" dirty="0" err="1">
                <a:solidFill>
                  <a:schemeClr val="tx1"/>
                </a:solidFill>
                <a:latin typeface="Arial" charset="0"/>
                <a:ea typeface="Arial" charset="0"/>
                <a:cs typeface="Arial" charset="0"/>
              </a:rPr>
              <a:t>rho</a:t>
            </a:r>
            <a:r>
              <a:rPr lang="cs-CZ" sz="1200" kern="1200" dirty="0">
                <a:solidFill>
                  <a:schemeClr val="tx1"/>
                </a:solidFill>
                <a:latin typeface="Arial" charset="0"/>
                <a:ea typeface="Arial" charset="0"/>
                <a:cs typeface="Arial" charset="0"/>
              </a:rPr>
              <a:t> V_a^2}{2} + \beta_{\text{</a:t>
            </a:r>
            <a:r>
              <a:rPr lang="cs-CZ" sz="1200" kern="1200" dirty="0" err="1">
                <a:solidFill>
                  <a:schemeClr val="tx1"/>
                </a:solidFill>
                <a:latin typeface="Arial" charset="0"/>
                <a:ea typeface="Arial" charset="0"/>
                <a:cs typeface="Arial" charset="0"/>
              </a:rPr>
              <a:t>diff</a:t>
            </a:r>
            <a:r>
              <a:rPr lang="cs-CZ" sz="1200" kern="1200" dirty="0">
                <a:solidFill>
                  <a:schemeClr val="tx1"/>
                </a:solidFill>
                <a:latin typeface="Arial" charset="0"/>
                <a:ea typeface="Arial" charset="0"/>
                <a:cs typeface="Arial" charset="0"/>
              </a:rPr>
              <a:t> pres}} + \</a:t>
            </a:r>
            <a:r>
              <a:rPr lang="cs-CZ" sz="1200" kern="1200" dirty="0" err="1">
                <a:solidFill>
                  <a:schemeClr val="tx1"/>
                </a:solidFill>
                <a:latin typeface="Arial" charset="0"/>
                <a:ea typeface="Arial" charset="0"/>
                <a:cs typeface="Arial" charset="0"/>
              </a:rPr>
              <a:t>eta</a:t>
            </a:r>
            <a:r>
              <a:rPr lang="cs-CZ" sz="1200" kern="1200" dirty="0">
                <a:solidFill>
                  <a:schemeClr val="tx1"/>
                </a:solidFill>
                <a:latin typeface="Arial" charset="0"/>
                <a:ea typeface="Arial" charset="0"/>
                <a:cs typeface="Arial" charset="0"/>
              </a:rPr>
              <a:t>_{\text{</a:t>
            </a:r>
            <a:r>
              <a:rPr lang="cs-CZ" sz="1200" kern="1200" dirty="0" err="1">
                <a:solidFill>
                  <a:schemeClr val="tx1"/>
                </a:solidFill>
                <a:latin typeface="Arial" charset="0"/>
                <a:ea typeface="Arial" charset="0"/>
                <a:cs typeface="Arial" charset="0"/>
              </a:rPr>
              <a:t>diff</a:t>
            </a:r>
            <a:r>
              <a:rPr lang="cs-CZ" sz="1200" kern="1200" dirty="0">
                <a:solidFill>
                  <a:schemeClr val="tx1"/>
                </a:solidFill>
                <a:latin typeface="Arial" charset="0"/>
                <a:ea typeface="Arial" charset="0"/>
                <a:cs typeface="Arial" charset="0"/>
              </a:rPr>
              <a:t> pres}}</a:t>
            </a:r>
          </a:p>
          <a:p>
            <a:r>
              <a:rPr lang="cs-CZ"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19</a:t>
            </a:fld>
            <a:endParaRPr lang="en-US"/>
          </a:p>
        </p:txBody>
      </p:sp>
    </p:spTree>
    <p:extLst>
      <p:ext uri="{BB962C8B-B14F-4D97-AF65-F5344CB8AC3E}">
        <p14:creationId xmlns:p14="http://schemas.microsoft.com/office/powerpoint/2010/main" val="10263388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Let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{e}_1 = (1, 0, 0)^\top$ be a unit vector pointing north.</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Let $R(0, -\iota, \delta)$ be the rotation matrix from the</a:t>
            </a:r>
          </a:p>
          <a:p>
            <a:r>
              <a:rPr lang="en-US" sz="1200" kern="1200" dirty="0">
                <a:solidFill>
                  <a:schemeClr val="tx1"/>
                </a:solidFill>
                <a:effectLst/>
                <a:latin typeface="Arial" charset="0"/>
                <a:ea typeface="Arial" charset="0"/>
                <a:cs typeface="Arial" charset="0"/>
              </a:rPr>
              <a:t>magnetic frame to the inertial frame.  Then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 R^\top(0, -\iota, \delta)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{e}_1</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is the unit vector that points in the direction of the </a:t>
            </a:r>
            <a:r>
              <a:rPr lang="en-US" sz="1200" kern="1200" dirty="0" err="1">
                <a:solidFill>
                  <a:schemeClr val="tx1"/>
                </a:solidFill>
                <a:effectLst/>
                <a:latin typeface="Arial" charset="0"/>
                <a:ea typeface="Arial" charset="0"/>
                <a:cs typeface="Arial" charset="0"/>
              </a:rPr>
              <a:t>magetic</a:t>
            </a:r>
            <a:r>
              <a:rPr lang="en-US" sz="1200" kern="1200" dirty="0">
                <a:solidFill>
                  <a:schemeClr val="tx1"/>
                </a:solidFill>
                <a:effectLst/>
                <a:latin typeface="Arial" charset="0"/>
                <a:ea typeface="Arial" charset="0"/>
                <a:cs typeface="Arial" charset="0"/>
              </a:rPr>
              <a:t> field, resolved in the inertial frame.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normalized magnetic field measured in the body frame is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 </a:t>
            </a:r>
            <a:r>
              <a:rPr lang="en-US" sz="1200" kern="1200" dirty="0" err="1">
                <a:solidFill>
                  <a:schemeClr val="tx1"/>
                </a:solidFill>
                <a:effectLst/>
                <a:latin typeface="Arial" charset="0"/>
                <a:ea typeface="Arial" charset="0"/>
                <a:cs typeface="Arial" charset="0"/>
              </a:rPr>
              <a:t>R_b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\top}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 measurement is given by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y_{mag}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{\eta}.</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20</a:t>
            </a:fld>
            <a:endParaRPr lang="en-US"/>
          </a:p>
        </p:txBody>
      </p:sp>
    </p:spTree>
    <p:extLst>
      <p:ext uri="{BB962C8B-B14F-4D97-AF65-F5344CB8AC3E}">
        <p14:creationId xmlns:p14="http://schemas.microsoft.com/office/powerpoint/2010/main" val="33791288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Heading is sum of magnetic declination angle and magnetic heading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\psi = \delta + \</a:t>
            </a:r>
            <a:r>
              <a:rPr lang="en-US" sz="1200" kern="1200" dirty="0" err="1">
                <a:solidFill>
                  <a:schemeClr val="tx1"/>
                </a:solidFill>
                <a:effectLst/>
                <a:latin typeface="Arial" charset="0"/>
                <a:ea typeface="Arial" charset="0"/>
                <a:cs typeface="Arial" charset="0"/>
              </a:rPr>
              <a:t>psi_m</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Magnetic heading determined from measurements of body-frame components of magnetic field projected onto horizontal plane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{m}^{v1}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m_{x}^{v1} \\ m_{y}^{v1} \\ m_{z}^{v1}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{R}_{b}^{v1}(\phi,\theta)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{R}_{v2}^{v1}(\theta)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{R}_{b}^{v2}(\phi)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m_{x}^{v1} \\ m_{y}^{v1} \\ m_{z}^{v1}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c_\theta &amp; s_\theta s_\phi &amp; s_\theta c_\phi \\</a:t>
            </a:r>
          </a:p>
          <a:p>
            <a:r>
              <a:rPr lang="en-US" sz="1200" kern="1200" dirty="0">
                <a:solidFill>
                  <a:schemeClr val="tx1"/>
                </a:solidFill>
                <a:effectLst/>
                <a:latin typeface="Arial" charset="0"/>
                <a:ea typeface="Arial" charset="0"/>
                <a:cs typeface="Arial" charset="0"/>
              </a:rPr>
              <a:t>    0 &amp; c_\phi &amp; -s_\phi \\</a:t>
            </a:r>
          </a:p>
          <a:p>
            <a:r>
              <a:rPr lang="en-US" sz="1200" kern="1200" dirty="0">
                <a:solidFill>
                  <a:schemeClr val="tx1"/>
                </a:solidFill>
                <a:effectLst/>
                <a:latin typeface="Arial" charset="0"/>
                <a:ea typeface="Arial" charset="0"/>
                <a:cs typeface="Arial" charset="0"/>
              </a:rPr>
              <a:t>    -s_\theta &amp; c_\theta s_\phi &amp; c_\theta c_\phi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Solving for heading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psi_m</a:t>
            </a:r>
            <a:r>
              <a:rPr lang="en-US" sz="1200" kern="1200" dirty="0">
                <a:solidFill>
                  <a:schemeClr val="tx1"/>
                </a:solidFill>
                <a:effectLst/>
                <a:latin typeface="Arial" charset="0"/>
                <a:ea typeface="Arial" charset="0"/>
                <a:cs typeface="Arial" charset="0"/>
              </a:rPr>
              <a:t> = - \text{atan2}(m_{y}^{v1},m_{x}^{v1}).</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23</a:t>
            </a:fld>
            <a:endParaRPr lang="en-US"/>
          </a:p>
        </p:txBody>
      </p:sp>
    </p:spTree>
    <p:extLst>
      <p:ext uri="{BB962C8B-B14F-4D97-AF65-F5344CB8AC3E}">
        <p14:creationId xmlns:p14="http://schemas.microsoft.com/office/powerpoint/2010/main" val="39886598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Standard deviation of RMS error in the north-east plane:</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	E_{\text{n-</a:t>
            </a:r>
            <a:r>
              <a:rPr lang="en-US" sz="1200" kern="1200" dirty="0" err="1">
                <a:solidFill>
                  <a:schemeClr val="tx1"/>
                </a:solidFill>
                <a:latin typeface="Arial" charset="0"/>
                <a:ea typeface="Arial" charset="0"/>
                <a:cs typeface="Arial" charset="0"/>
              </a:rPr>
              <a:t>e,rms</a:t>
            </a:r>
            <a:r>
              <a:rPr lang="en-US" sz="1200" kern="1200" dirty="0">
                <a:solidFill>
                  <a:schemeClr val="tx1"/>
                </a:solidFill>
                <a:latin typeface="Arial" charset="0"/>
                <a:ea typeface="Arial" charset="0"/>
                <a:cs typeface="Arial" charset="0"/>
              </a:rPr>
              <a:t>}} &amp;= \text{HDOP} \times \text{UERE}_{\text{</a:t>
            </a:r>
            <a:r>
              <a:rPr lang="en-US" sz="1200" kern="1200" dirty="0" err="1">
                <a:solidFill>
                  <a:schemeClr val="tx1"/>
                </a:solidFill>
                <a:latin typeface="Arial" charset="0"/>
                <a:ea typeface="Arial" charset="0"/>
                <a:cs typeface="Arial" charset="0"/>
              </a:rPr>
              <a:t>rms</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&amp;= (1.3)(5.1\text{ m}) \\</a:t>
            </a:r>
          </a:p>
          <a:p>
            <a:r>
              <a:rPr lang="en-US" sz="1200" kern="1200" dirty="0">
                <a:solidFill>
                  <a:schemeClr val="tx1"/>
                </a:solidFill>
                <a:latin typeface="Arial" charset="0"/>
                <a:ea typeface="Arial" charset="0"/>
                <a:cs typeface="Arial" charset="0"/>
              </a:rPr>
              <a:t>				&amp;= 6.6\text{ m} </a:t>
            </a:r>
          </a:p>
          <a:p>
            <a:r>
              <a:rPr lang="en-US" sz="1200" kern="1200" dirty="0">
                <a:solidFill>
                  <a:schemeClr val="tx1"/>
                </a:solidFill>
                <a:latin typeface="Arial" charset="0"/>
                <a:ea typeface="Arial" charset="0"/>
                <a:cs typeface="Arial" charset="0"/>
              </a:rPr>
              <a:t>\end{align*}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vspace</a:t>
            </a:r>
            <a:r>
              <a:rPr lang="en-US" sz="1200" kern="1200" dirty="0">
                <a:solidFill>
                  <a:schemeClr val="tx1"/>
                </a:solidFill>
                <a:latin typeface="Arial" charset="0"/>
                <a:ea typeface="Arial" charset="0"/>
                <a:cs typeface="Arial" charset="0"/>
              </a:rPr>
              <a:t>{1cm}</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Standard deviation of RMS altitude error:</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E_{\text{</a:t>
            </a:r>
            <a:r>
              <a:rPr lang="en-US" sz="1200" kern="1200" dirty="0" err="1">
                <a:solidFill>
                  <a:schemeClr val="tx1"/>
                </a:solidFill>
                <a:latin typeface="Arial" charset="0"/>
                <a:ea typeface="Arial" charset="0"/>
                <a:cs typeface="Arial" charset="0"/>
              </a:rPr>
              <a:t>h,rms</a:t>
            </a:r>
            <a:r>
              <a:rPr lang="en-US" sz="1200" kern="1200" dirty="0">
                <a:solidFill>
                  <a:schemeClr val="tx1"/>
                </a:solidFill>
                <a:latin typeface="Arial" charset="0"/>
                <a:ea typeface="Arial" charset="0"/>
                <a:cs typeface="Arial" charset="0"/>
              </a:rPr>
              <a:t>}} &amp;= \text{VDOP} \times \text{UERE}_{\text{</a:t>
            </a:r>
            <a:r>
              <a:rPr lang="en-US" sz="1200" kern="1200" dirty="0" err="1">
                <a:solidFill>
                  <a:schemeClr val="tx1"/>
                </a:solidFill>
                <a:latin typeface="Arial" charset="0"/>
                <a:ea typeface="Arial" charset="0"/>
                <a:cs typeface="Arial" charset="0"/>
              </a:rPr>
              <a:t>rms</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&amp;= (1.8)(5.1\text{ m}) \\</a:t>
            </a:r>
          </a:p>
          <a:p>
            <a:r>
              <a:rPr lang="en-US" sz="1200" kern="1200" dirty="0">
                <a:solidFill>
                  <a:schemeClr val="tx1"/>
                </a:solidFill>
                <a:latin typeface="Arial" charset="0"/>
                <a:ea typeface="Arial" charset="0"/>
                <a:cs typeface="Arial" charset="0"/>
              </a:rPr>
              <a:t>				&amp;= 9.2\text{ m}</a:t>
            </a:r>
          </a:p>
          <a:p>
            <a:r>
              <a:rPr lang="en-US" sz="1200" kern="1200" dirty="0">
                <a:solidFill>
                  <a:schemeClr val="tx1"/>
                </a:solidFill>
                <a:latin typeface="Arial" charset="0"/>
                <a:ea typeface="Arial" charset="0"/>
                <a:cs typeface="Arial" charset="0"/>
              </a:rPr>
              <a:t>\end{align*}</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28</a:t>
            </a:fld>
            <a:endParaRPr lang="en-US"/>
          </a:p>
        </p:txBody>
      </p:sp>
    </p:spTree>
    <p:extLst>
      <p:ext uri="{BB962C8B-B14F-4D97-AF65-F5344CB8AC3E}">
        <p14:creationId xmlns:p14="http://schemas.microsoft.com/office/powerpoint/2010/main" val="3322805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9055878F-B8D8-D945-B020-3507A17DE682}" type="slidenum">
              <a:rPr lang="en-US" smtClean="0"/>
              <a:pPr/>
              <a:t>2</a:t>
            </a:fld>
            <a:endParaRPr lang="en-US"/>
          </a:p>
        </p:txBody>
      </p:sp>
    </p:spTree>
    <p:extLst>
      <p:ext uri="{BB962C8B-B14F-4D97-AF65-F5344CB8AC3E}">
        <p14:creationId xmlns:p14="http://schemas.microsoft.com/office/powerpoint/2010/main" val="1421390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Newtons $2^{</a:t>
            </a:r>
            <a:r>
              <a:rPr lang="en-US" sz="1200" kern="1200" dirty="0" err="1">
                <a:solidFill>
                  <a:schemeClr val="tx1"/>
                </a:solidFill>
                <a:effectLst/>
                <a:latin typeface="Arial" charset="0"/>
                <a:ea typeface="Arial" charset="0"/>
                <a:cs typeface="Arial" charset="0"/>
              </a:rPr>
              <a:t>nd</a:t>
            </a:r>
            <a:r>
              <a:rPr lang="en-US" sz="1200" kern="1200" dirty="0">
                <a:solidFill>
                  <a:schemeClr val="tx1"/>
                </a:solidFill>
                <a:effectLst/>
                <a:latin typeface="Arial" charset="0"/>
                <a:ea typeface="Arial" charset="0"/>
                <a:cs typeface="Arial" charset="0"/>
              </a:rPr>
              <a:t>}$ law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t>
            </a:r>
            <a:r>
              <a:rPr lang="en-US" sz="1200" kern="1200" dirty="0" err="1">
                <a:solidFill>
                  <a:schemeClr val="tx1"/>
                </a:solidFill>
                <a:effectLst/>
                <a:latin typeface="Arial" charset="0"/>
                <a:ea typeface="Arial" charset="0"/>
                <a:cs typeface="Arial" charset="0"/>
              </a:rPr>
              <a:t>ddot</a:t>
            </a:r>
            <a:r>
              <a:rPr lang="en-US" sz="1200" kern="1200" dirty="0">
                <a:solidFill>
                  <a:schemeClr val="tx1"/>
                </a:solidFill>
                <a:effectLst/>
                <a:latin typeface="Arial" charset="0"/>
                <a:ea typeface="Arial" charset="0"/>
                <a:cs typeface="Arial" charset="0"/>
              </a:rPr>
              <a:t>{x} = k(y-x)</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Note that the acceleration of the proof mass proportional</a:t>
            </a:r>
          </a:p>
          <a:p>
            <a:r>
              <a:rPr lang="en-US" sz="1200" kern="1200" dirty="0">
                <a:solidFill>
                  <a:schemeClr val="tx1"/>
                </a:solidFill>
                <a:effectLst/>
                <a:latin typeface="Arial" charset="0"/>
                <a:ea typeface="Arial" charset="0"/>
                <a:cs typeface="Arial" charset="0"/>
              </a:rPr>
              <a:t>to deflection of the suspension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Taking the Laplace transform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X(s) = \frac{1}{\frac{m}{k}s^2+1} Y(s)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Also, since $X(s)/Y(s)= s^2X(s)/s^2Y(s)$, we can also write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A_X(s) = \frac{1}{\frac{m}{k}s^2+1} A_Y(s)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Accelerometers also have bias and zero mean Gaussian noise.  Therefore, the sensor model is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\boxed{\Upsilon_{\text{accel}} = k_{\text{accel}} a + \beta_{\text{accel}} + \eta_{\text{accel}}’.}</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4</a:t>
            </a:fld>
            <a:endParaRPr lang="en-US"/>
          </a:p>
        </p:txBody>
      </p:sp>
    </p:spTree>
    <p:extLst>
      <p:ext uri="{BB962C8B-B14F-4D97-AF65-F5344CB8AC3E}">
        <p14:creationId xmlns:p14="http://schemas.microsoft.com/office/powerpoint/2010/main" val="2572702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{F}_{\text{total}}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{F}_{\text{gravity}}\right)</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6</a:t>
            </a:fld>
            <a:endParaRPr lang="en-US"/>
          </a:p>
        </p:txBody>
      </p:sp>
    </p:spTree>
    <p:extLst>
      <p:ext uri="{BB962C8B-B14F-4D97-AF65-F5344CB8AC3E}">
        <p14:creationId xmlns:p14="http://schemas.microsoft.com/office/powerpoint/2010/main" val="343757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{a}_{\text{measured}}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{1}{\mass}\left(\sum\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{F}_{\text{non-gravitational}}</a:t>
            </a:r>
          </a:p>
          <a:p>
            <a:r>
              <a:rPr lang="en-US" sz="1200" kern="1200" dirty="0">
                <a:solidFill>
                  <a:schemeClr val="tx1"/>
                </a:solidFill>
                <a:latin typeface="Arial" charset="0"/>
                <a:ea typeface="Arial" charset="0"/>
                <a:cs typeface="Arial" charset="0"/>
              </a:rPr>
              <a:t>\right) \\</a:t>
            </a:r>
          </a:p>
          <a:p>
            <a:r>
              <a:rPr lang="en-US" sz="1200" kern="1200" dirty="0">
                <a:solidFill>
                  <a:schemeClr val="tx1"/>
                </a:solidFill>
                <a:latin typeface="Arial" charset="0"/>
                <a:ea typeface="Arial" charset="0"/>
                <a:cs typeface="Arial" charset="0"/>
              </a:rPr>
              <a:t>&amp;=\</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{1}{\mass}\left(\sum\</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{F}_{\text{gravitational}}</a:t>
            </a:r>
          </a:p>
          <a:p>
            <a:r>
              <a:rPr lang="en-US" sz="1200" kern="1200" dirty="0">
                <a:solidFill>
                  <a:schemeClr val="tx1"/>
                </a:solidFill>
                <a:latin typeface="Arial" charset="0"/>
                <a:ea typeface="Arial" charset="0"/>
                <a:cs typeface="Arial" charset="0"/>
              </a:rPr>
              <a:t>\right)</a:t>
            </a:r>
          </a:p>
          <a:p>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7</a:t>
            </a:fld>
            <a:endParaRPr lang="en-US"/>
          </a:p>
        </p:txBody>
      </p:sp>
    </p:spTree>
    <p:extLst>
      <p:ext uri="{BB962C8B-B14F-4D97-AF65-F5344CB8AC3E}">
        <p14:creationId xmlns:p14="http://schemas.microsoft.com/office/powerpoint/2010/main" val="1525274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{a}_{\text{measured}}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{F}_{\text{total}}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{F}_{\text{gravity}}\right) \\</a:t>
            </a:r>
          </a:p>
          <a:p>
            <a:r>
              <a:rPr lang="en-US" sz="1200" kern="1200" dirty="0">
                <a:solidFill>
                  <a:schemeClr val="tx1"/>
                </a:solidFill>
                <a:latin typeface="Arial" charset="0"/>
                <a:ea typeface="Arial" charset="0"/>
                <a:cs typeface="Arial" charset="0"/>
              </a:rPr>
              <a:t>&amp;=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 \left(\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{F}_{\text{lift}}+\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{F}_{\text{drag}}+\</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{F}_{\text{thrust}}+\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{F}_{\text{gravity}}\right)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{F}_{\text{gravity}}\right) \\</a:t>
            </a:r>
          </a:p>
          <a:p>
            <a:r>
              <a:rPr lang="en-US" sz="1200" kern="1200" dirty="0">
                <a:solidFill>
                  <a:schemeClr val="tx1"/>
                </a:solidFill>
                <a:latin typeface="Arial" charset="0"/>
                <a:ea typeface="Arial" charset="0"/>
                <a:cs typeface="Arial" charset="0"/>
              </a:rPr>
              <a:t>&amp;=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{F}_{\text{lift}}+\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{F}_{\text{drag}}+\</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{F}_{\text{thrust}}\right)</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8</a:t>
            </a:fld>
            <a:endParaRPr lang="en-US"/>
          </a:p>
        </p:txBody>
      </p:sp>
    </p:spTree>
    <p:extLst>
      <p:ext uri="{BB962C8B-B14F-4D97-AF65-F5344CB8AC3E}">
        <p14:creationId xmlns:p14="http://schemas.microsoft.com/office/powerpoint/2010/main" val="1665540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\par\</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Recall from Chapter 3, that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\mass\left(\</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{v}\right)</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{F}_{\text{total}}.</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Using the expression</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{a}_\text{measured}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{1}{\mass}\left(\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{F}_{\text{total}}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{F}_{\text{gravity}}\right),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the output of the accelerometer can be expressed as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{a}_\text{measured}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 -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{1}{\mass}\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{F}_{\text{gravity}}.</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Expressing this relationship in the body frame gives</a:t>
            </a:r>
          </a:p>
          <a:p>
            <a:r>
              <a:rPr lang="en-US" sz="1200" kern="1200" dirty="0">
                <a:solidFill>
                  <a:schemeClr val="tx1"/>
                </a:solidFill>
                <a:latin typeface="Arial" charset="0"/>
                <a:ea typeface="Arial" charset="0"/>
                <a:cs typeface="Arial" charset="0"/>
              </a:rPr>
              <a:t>\begin{align*}</a:t>
            </a:r>
          </a:p>
          <a:p>
            <a:r>
              <a:rPr lang="en-US" sz="1200" kern="1200" dirty="0" err="1">
                <a:solidFill>
                  <a:schemeClr val="tx1"/>
                </a:solidFill>
                <a:latin typeface="Arial" charset="0"/>
                <a:ea typeface="Arial" charset="0"/>
                <a:cs typeface="Arial" charset="0"/>
              </a:rPr>
              <a:t>a_x</a:t>
            </a:r>
            <a:r>
              <a:rPr lang="en-US" sz="1200" kern="1200" dirty="0">
                <a:solidFill>
                  <a:schemeClr val="tx1"/>
                </a:solidFill>
                <a:latin typeface="Arial" charset="0"/>
                <a:ea typeface="Arial" charset="0"/>
                <a:cs typeface="Arial" charset="0"/>
              </a:rPr>
              <a:t> &amp;= \dot{u} + </a:t>
            </a:r>
            <a:r>
              <a:rPr lang="en-US" sz="1200" kern="1200" dirty="0" err="1">
                <a:solidFill>
                  <a:schemeClr val="tx1"/>
                </a:solidFill>
                <a:latin typeface="Arial" charset="0"/>
                <a:ea typeface="Arial" charset="0"/>
                <a:cs typeface="Arial" charset="0"/>
              </a:rPr>
              <a:t>qw-rv</a:t>
            </a:r>
            <a:r>
              <a:rPr lang="en-US" sz="1200" kern="1200" dirty="0">
                <a:solidFill>
                  <a:schemeClr val="tx1"/>
                </a:solidFill>
                <a:latin typeface="Arial" charset="0"/>
                <a:ea typeface="Arial" charset="0"/>
                <a:cs typeface="Arial" charset="0"/>
              </a:rPr>
              <a:t> + g\sin\theta \\</a:t>
            </a:r>
          </a:p>
          <a:p>
            <a:r>
              <a:rPr lang="en-US" sz="1200" kern="1200" dirty="0" err="1">
                <a:solidFill>
                  <a:schemeClr val="tx1"/>
                </a:solidFill>
                <a:latin typeface="Arial" charset="0"/>
                <a:ea typeface="Arial" charset="0"/>
                <a:cs typeface="Arial" charset="0"/>
              </a:rPr>
              <a:t>a_y</a:t>
            </a:r>
            <a:r>
              <a:rPr lang="en-US" sz="1200" kern="1200" dirty="0">
                <a:solidFill>
                  <a:schemeClr val="tx1"/>
                </a:solidFill>
                <a:latin typeface="Arial" charset="0"/>
                <a:ea typeface="Arial" charset="0"/>
                <a:cs typeface="Arial" charset="0"/>
              </a:rPr>
              <a:t> &amp;= \dot{v} + </a:t>
            </a:r>
            <a:r>
              <a:rPr lang="en-US" sz="1200" kern="1200" dirty="0" err="1">
                <a:solidFill>
                  <a:schemeClr val="tx1"/>
                </a:solidFill>
                <a:latin typeface="Arial" charset="0"/>
                <a:ea typeface="Arial" charset="0"/>
                <a:cs typeface="Arial" charset="0"/>
              </a:rPr>
              <a:t>ru</a:t>
            </a:r>
            <a:r>
              <a:rPr lang="en-US" sz="1200" kern="1200" dirty="0">
                <a:solidFill>
                  <a:schemeClr val="tx1"/>
                </a:solidFill>
                <a:latin typeface="Arial" charset="0"/>
                <a:ea typeface="Arial" charset="0"/>
                <a:cs typeface="Arial" charset="0"/>
              </a:rPr>
              <a:t>-pw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\theta\sin\phi \\</a:t>
            </a:r>
          </a:p>
          <a:p>
            <a:r>
              <a:rPr lang="en-US" sz="1200" kern="1200" dirty="0" err="1">
                <a:solidFill>
                  <a:schemeClr val="tx1"/>
                </a:solidFill>
                <a:latin typeface="Arial" charset="0"/>
                <a:ea typeface="Arial" charset="0"/>
                <a:cs typeface="Arial" charset="0"/>
              </a:rPr>
              <a:t>a_z</a:t>
            </a:r>
            <a:r>
              <a:rPr lang="en-US" sz="1200" kern="1200" dirty="0">
                <a:solidFill>
                  <a:schemeClr val="tx1"/>
                </a:solidFill>
                <a:latin typeface="Arial" charset="0"/>
                <a:ea typeface="Arial" charset="0"/>
                <a:cs typeface="Arial" charset="0"/>
              </a:rPr>
              <a:t> &amp;= \dot{w} + </a:t>
            </a:r>
            <a:r>
              <a:rPr lang="en-US" sz="1200" kern="1200" dirty="0" err="1">
                <a:solidFill>
                  <a:schemeClr val="tx1"/>
                </a:solidFill>
                <a:latin typeface="Arial" charset="0"/>
                <a:ea typeface="Arial" charset="0"/>
                <a:cs typeface="Arial" charset="0"/>
              </a:rPr>
              <a:t>pv-qu</a:t>
            </a:r>
            <a:r>
              <a:rPr lang="en-US" sz="1200" kern="1200" dirty="0">
                <a:solidFill>
                  <a:schemeClr val="tx1"/>
                </a:solidFill>
                <a:latin typeface="Arial" charset="0"/>
                <a:ea typeface="Arial" charset="0"/>
                <a:cs typeface="Arial" charset="0"/>
              </a:rPr>
              <a:t>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a:t>
            </a:r>
          </a:p>
          <a:p>
            <a:r>
              <a:rPr lang="en-US" sz="1200" kern="1200" dirty="0">
                <a:solidFill>
                  <a:schemeClr val="tx1"/>
                </a:solidFill>
                <a:latin typeface="Arial" charset="0"/>
                <a:ea typeface="Arial" charset="0"/>
                <a:cs typeface="Arial" charset="0"/>
              </a:rPr>
              <a:t>\end{align*}</a:t>
            </a:r>
          </a:p>
          <a:p>
            <a:endParaRPr lang="en-US" sz="1200" kern="1200" dirty="0">
              <a:solidFill>
                <a:schemeClr val="tx1"/>
              </a:solidFill>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9</a:t>
            </a:fld>
            <a:endParaRPr lang="en-US"/>
          </a:p>
        </p:txBody>
      </p:sp>
    </p:spTree>
    <p:extLst>
      <p:ext uri="{BB962C8B-B14F-4D97-AF65-F5344CB8AC3E}">
        <p14:creationId xmlns:p14="http://schemas.microsoft.com/office/powerpoint/2010/main" val="1716970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usepackage</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}[box=\</a:t>
            </a:r>
            <a:r>
              <a:rPr lang="en-US" sz="1200" kern="1200" dirty="0" err="1">
                <a:solidFill>
                  <a:schemeClr val="tx1"/>
                </a:solidFill>
                <a:latin typeface="Arial" charset="0"/>
                <a:ea typeface="Arial" charset="0"/>
                <a:cs typeface="Arial" charset="0"/>
              </a:rPr>
              <a:t>fbox</a:t>
            </a:r>
            <a:r>
              <a:rPr lang="en-US" sz="1200" kern="1200" dirty="0">
                <a:solidFill>
                  <a:schemeClr val="tx1"/>
                </a:solidFill>
                <a:latin typeface="Arial" charset="0"/>
                <a:ea typeface="Arial" charset="0"/>
                <a:cs typeface="Arial" charset="0"/>
              </a:rPr>
              <a:t>]{align}</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},x} &amp;= \dot{u} + </a:t>
            </a:r>
            <a:r>
              <a:rPr lang="en-US" sz="1200" kern="1200" dirty="0" err="1">
                <a:solidFill>
                  <a:schemeClr val="tx1"/>
                </a:solidFill>
                <a:latin typeface="Arial" charset="0"/>
                <a:ea typeface="Arial" charset="0"/>
                <a:cs typeface="Arial" charset="0"/>
              </a:rPr>
              <a:t>qw-rv</a:t>
            </a:r>
            <a:r>
              <a:rPr lang="en-US" sz="1200" kern="1200" dirty="0">
                <a:solidFill>
                  <a:schemeClr val="tx1"/>
                </a:solidFill>
                <a:latin typeface="Arial" charset="0"/>
                <a:ea typeface="Arial" charset="0"/>
                <a:cs typeface="Arial" charset="0"/>
              </a:rPr>
              <a:t> + g\sin\theta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},x}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},y} &amp;= \dot{v} + </a:t>
            </a:r>
            <a:r>
              <a:rPr lang="en-US" sz="1200" kern="1200" dirty="0" err="1">
                <a:solidFill>
                  <a:schemeClr val="tx1"/>
                </a:solidFill>
                <a:latin typeface="Arial" charset="0"/>
                <a:ea typeface="Arial" charset="0"/>
                <a:cs typeface="Arial" charset="0"/>
              </a:rPr>
              <a:t>ru</a:t>
            </a:r>
            <a:r>
              <a:rPr lang="en-US" sz="1200" kern="1200" dirty="0">
                <a:solidFill>
                  <a:schemeClr val="tx1"/>
                </a:solidFill>
                <a:latin typeface="Arial" charset="0"/>
                <a:ea typeface="Arial" charset="0"/>
                <a:cs typeface="Arial" charset="0"/>
              </a:rPr>
              <a:t>-pw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\theta\sin\phi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},y}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},z} &amp;= \dot{w} + </a:t>
            </a:r>
            <a:r>
              <a:rPr lang="en-US" sz="1200" kern="1200" dirty="0" err="1">
                <a:solidFill>
                  <a:schemeClr val="tx1"/>
                </a:solidFill>
                <a:latin typeface="Arial" charset="0"/>
                <a:ea typeface="Arial" charset="0"/>
                <a:cs typeface="Arial" charset="0"/>
              </a:rPr>
              <a:t>pv-qu</a:t>
            </a:r>
            <a:r>
              <a:rPr lang="en-US" sz="1200" kern="1200" dirty="0">
                <a:solidFill>
                  <a:schemeClr val="tx1"/>
                </a:solidFill>
                <a:latin typeface="Arial" charset="0"/>
                <a:ea typeface="Arial" charset="0"/>
                <a:cs typeface="Arial" charset="0"/>
              </a:rPr>
              <a:t>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},z} \</a:t>
            </a:r>
            <a:r>
              <a:rPr lang="en-US" sz="1200" kern="1200" dirty="0" err="1">
                <a:solidFill>
                  <a:schemeClr val="tx1"/>
                </a:solidFill>
                <a:latin typeface="Arial" charset="0"/>
                <a:ea typeface="Arial" charset="0"/>
                <a:cs typeface="Arial" charset="0"/>
              </a:rPr>
              <a:t>nonumber</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or</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}[box=\</a:t>
            </a:r>
            <a:r>
              <a:rPr lang="en-US" sz="1200" kern="1200" dirty="0" err="1">
                <a:solidFill>
                  <a:schemeClr val="tx1"/>
                </a:solidFill>
                <a:latin typeface="Arial" charset="0"/>
                <a:ea typeface="Arial" charset="0"/>
                <a:cs typeface="Arial" charset="0"/>
              </a:rPr>
              <a:t>fbox</a:t>
            </a:r>
            <a:r>
              <a:rPr lang="en-US" sz="1200" kern="1200" dirty="0">
                <a:solidFill>
                  <a:schemeClr val="tx1"/>
                </a:solidFill>
                <a:latin typeface="Arial" charset="0"/>
                <a:ea typeface="Arial" charset="0"/>
                <a:cs typeface="Arial" charset="0"/>
              </a:rPr>
              <a:t>]{align}</a:t>
            </a:r>
          </a:p>
          <a:p>
            <a:r>
              <a:rPr lang="es-ES_tradnl" sz="1200" kern="1200" dirty="0">
                <a:solidFill>
                  <a:schemeClr val="tx1"/>
                </a:solidFill>
                <a:latin typeface="Arial" charset="0"/>
                <a:ea typeface="Arial" charset="0"/>
                <a:cs typeface="Arial" charset="0"/>
              </a:rPr>
              <a:t>y_{{\</a:t>
            </a:r>
            <a:r>
              <a:rPr lang="es-ES_tradnl" sz="1200" kern="1200" dirty="0" err="1">
                <a:solidFill>
                  <a:schemeClr val="tx1"/>
                </a:solidFill>
                <a:latin typeface="Arial" charset="0"/>
                <a:ea typeface="Arial" charset="0"/>
                <a:cs typeface="Arial" charset="0"/>
              </a:rPr>
              <a:t>rm</a:t>
            </a:r>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accel</a:t>
            </a:r>
            <a:r>
              <a:rPr lang="es-ES_tradnl" sz="1200" kern="1200" dirty="0">
                <a:solidFill>
                  <a:schemeClr val="tx1"/>
                </a:solidFill>
                <a:latin typeface="Arial" charset="0"/>
                <a:ea typeface="Arial" charset="0"/>
                <a:cs typeface="Arial" charset="0"/>
              </a:rPr>
              <a:t>},x} &amp;=\frac{\rho V_a^2 S}{2\</a:t>
            </a:r>
            <a:r>
              <a:rPr lang="es-ES_tradnl" sz="1200" kern="1200" dirty="0" err="1">
                <a:solidFill>
                  <a:schemeClr val="tx1"/>
                </a:solidFill>
                <a:latin typeface="Arial" charset="0"/>
                <a:ea typeface="Arial" charset="0"/>
                <a:cs typeface="Arial" charset="0"/>
              </a:rPr>
              <a:t>mass</a:t>
            </a:r>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left</a:t>
            </a:r>
            <a:r>
              <a:rPr lang="es-ES_tradnl" sz="1200" kern="1200" dirty="0">
                <a:solidFill>
                  <a:schemeClr val="tx1"/>
                </a:solidFill>
                <a:latin typeface="Arial" charset="0"/>
                <a:ea typeface="Arial" charset="0"/>
                <a:cs typeface="Arial" charset="0"/>
              </a:rPr>
              <a:t>[C_{X} (\</a:t>
            </a:r>
            <a:r>
              <a:rPr lang="es-ES_tradnl" sz="1200" kern="1200" dirty="0" err="1">
                <a:solidFill>
                  <a:schemeClr val="tx1"/>
                </a:solidFill>
                <a:latin typeface="Arial" charset="0"/>
                <a:ea typeface="Arial" charset="0"/>
                <a:cs typeface="Arial" charset="0"/>
              </a:rPr>
              <a:t>alpha</a:t>
            </a:r>
            <a:r>
              <a:rPr lang="es-ES_tradnl" sz="1200" kern="1200" dirty="0">
                <a:solidFill>
                  <a:schemeClr val="tx1"/>
                </a:solidFill>
                <a:latin typeface="Arial" charset="0"/>
                <a:ea typeface="Arial" charset="0"/>
                <a:cs typeface="Arial" charset="0"/>
              </a:rPr>
              <a:t>)+ C_{X_{q}} (\</a:t>
            </a:r>
            <a:r>
              <a:rPr lang="es-ES_tradnl" sz="1200" kern="1200" dirty="0" err="1">
                <a:solidFill>
                  <a:schemeClr val="tx1"/>
                </a:solidFill>
                <a:latin typeface="Arial" charset="0"/>
                <a:ea typeface="Arial" charset="0"/>
                <a:cs typeface="Arial" charset="0"/>
              </a:rPr>
              <a:t>alpha</a:t>
            </a:r>
            <a:r>
              <a:rPr lang="es-ES_tradnl" sz="1200" kern="1200" dirty="0">
                <a:solidFill>
                  <a:schemeClr val="tx1"/>
                </a:solidFill>
                <a:latin typeface="Arial" charset="0"/>
                <a:ea typeface="Arial" charset="0"/>
                <a:cs typeface="Arial" charset="0"/>
              </a:rPr>
              <a:t>) \frac{\bar{c} q}{2 </a:t>
            </a:r>
            <a:r>
              <a:rPr lang="es-ES_tradnl" sz="1200" kern="1200" dirty="0" err="1">
                <a:solidFill>
                  <a:schemeClr val="tx1"/>
                </a:solidFill>
                <a:latin typeface="Arial" charset="0"/>
                <a:ea typeface="Arial" charset="0"/>
                <a:cs typeface="Arial" charset="0"/>
              </a:rPr>
              <a:t>V_a</a:t>
            </a:r>
            <a:r>
              <a:rPr lang="es-ES_tradnl" sz="1200" kern="1200" dirty="0">
                <a:solidFill>
                  <a:schemeClr val="tx1"/>
                </a:solidFill>
                <a:latin typeface="Arial" charset="0"/>
                <a:ea typeface="Arial" charset="0"/>
                <a:cs typeface="Arial" charset="0"/>
              </a:rPr>
              <a:t>}</a:t>
            </a:r>
          </a:p>
          <a:p>
            <a:r>
              <a:rPr lang="es-ES_tradnl" sz="1200" kern="1200" dirty="0">
                <a:solidFill>
                  <a:schemeClr val="tx1"/>
                </a:solidFill>
                <a:latin typeface="Arial" charset="0"/>
                <a:ea typeface="Arial" charset="0"/>
                <a:cs typeface="Arial" charset="0"/>
              </a:rPr>
              <a:t>+ C_{X_{\</a:t>
            </a:r>
            <a:r>
              <a:rPr lang="es-ES_tradnl" sz="1200" kern="1200" dirty="0" err="1">
                <a:solidFill>
                  <a:schemeClr val="tx1"/>
                </a:solidFill>
                <a:latin typeface="Arial" charset="0"/>
                <a:ea typeface="Arial" charset="0"/>
                <a:cs typeface="Arial" charset="0"/>
              </a:rPr>
              <a:t>delta_e</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alpha</a:t>
            </a:r>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delta_e</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right</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nonumber</a:t>
            </a:r>
            <a:r>
              <a:rPr lang="es-ES_tradnl"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&amp;\quad+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{\rho S_{{\</a:t>
            </a:r>
            <a:r>
              <a:rPr lang="en-US" sz="1200" kern="1200" dirty="0" err="1">
                <a:solidFill>
                  <a:schemeClr val="tx1"/>
                </a:solidFill>
                <a:latin typeface="Arial" charset="0"/>
                <a:ea typeface="Arial" charset="0"/>
                <a:cs typeface="Arial" charset="0"/>
              </a:rPr>
              <a:t>rm</a:t>
            </a:r>
            <a:r>
              <a:rPr lang="en-US" sz="1200" kern="1200" dirty="0">
                <a:solidFill>
                  <a:schemeClr val="tx1"/>
                </a:solidFill>
                <a:latin typeface="Arial" charset="0"/>
                <a:ea typeface="Arial" charset="0"/>
                <a:cs typeface="Arial" charset="0"/>
              </a:rPr>
              <a:t> prop}}C_{{\</a:t>
            </a:r>
            <a:r>
              <a:rPr lang="en-US" sz="1200" kern="1200" dirty="0" err="1">
                <a:solidFill>
                  <a:schemeClr val="tx1"/>
                </a:solidFill>
                <a:latin typeface="Arial" charset="0"/>
                <a:ea typeface="Arial" charset="0"/>
                <a:cs typeface="Arial" charset="0"/>
              </a:rPr>
              <a:t>rm</a:t>
            </a:r>
            <a:r>
              <a:rPr lang="en-US" sz="1200" kern="1200" dirty="0">
                <a:solidFill>
                  <a:schemeClr val="tx1"/>
                </a:solidFill>
                <a:latin typeface="Arial" charset="0"/>
                <a:ea typeface="Arial" charset="0"/>
                <a:cs typeface="Arial" charset="0"/>
              </a:rPr>
              <a:t> prop}}}{2\mass} [(k_{{\</a:t>
            </a:r>
            <a:r>
              <a:rPr lang="en-US" sz="1200" kern="1200" dirty="0" err="1">
                <a:solidFill>
                  <a:schemeClr val="tx1"/>
                </a:solidFill>
                <a:latin typeface="Arial" charset="0"/>
                <a:ea typeface="Arial" charset="0"/>
                <a:cs typeface="Arial" charset="0"/>
              </a:rPr>
              <a:t>rm</a:t>
            </a:r>
            <a:r>
              <a:rPr lang="en-US" sz="1200" kern="1200" dirty="0">
                <a:solidFill>
                  <a:schemeClr val="tx1"/>
                </a:solidFill>
                <a:latin typeface="Arial" charset="0"/>
                <a:ea typeface="Arial" charset="0"/>
                <a:cs typeface="Arial" charset="0"/>
              </a:rPr>
              <a:t> motor}}\</a:t>
            </a:r>
            <a:r>
              <a:rPr lang="en-US" sz="1200" kern="1200" dirty="0" err="1">
                <a:solidFill>
                  <a:schemeClr val="tx1"/>
                </a:solidFill>
                <a:latin typeface="Arial" charset="0"/>
                <a:ea typeface="Arial" charset="0"/>
                <a:cs typeface="Arial" charset="0"/>
              </a:rPr>
              <a:t>delta_t</a:t>
            </a:r>
            <a:r>
              <a:rPr lang="en-US" sz="1200" kern="1200" dirty="0">
                <a:solidFill>
                  <a:schemeClr val="tx1"/>
                </a:solidFill>
                <a:latin typeface="Arial" charset="0"/>
                <a:ea typeface="Arial" charset="0"/>
                <a:cs typeface="Arial" charset="0"/>
              </a:rPr>
              <a:t>)^2-V_a^2]+ \eta_{{\</a:t>
            </a:r>
            <a:r>
              <a:rPr lang="en-US" sz="1200" kern="1200" dirty="0" err="1">
                <a:solidFill>
                  <a:schemeClr val="tx1"/>
                </a:solidFill>
                <a:latin typeface="Arial" charset="0"/>
                <a:ea typeface="Arial" charset="0"/>
                <a:cs typeface="Arial" charset="0"/>
              </a:rPr>
              <a:t>rm</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},x}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y_{{\</a:t>
            </a:r>
            <a:r>
              <a:rPr lang="sv-SE" sz="1200" kern="1200" dirty="0" err="1">
                <a:solidFill>
                  <a:schemeClr val="tx1"/>
                </a:solidFill>
                <a:latin typeface="Arial" charset="0"/>
                <a:ea typeface="Arial" charset="0"/>
                <a:cs typeface="Arial" charset="0"/>
              </a:rPr>
              <a:t>rm</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accel</a:t>
            </a:r>
            <a:r>
              <a:rPr lang="sv-SE" sz="1200" kern="1200" dirty="0">
                <a:solidFill>
                  <a:schemeClr val="tx1"/>
                </a:solidFill>
                <a:latin typeface="Arial" charset="0"/>
                <a:ea typeface="Arial" charset="0"/>
                <a:cs typeface="Arial" charset="0"/>
              </a:rPr>
              <a:t>},y} &amp;=\</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rho</a:t>
            </a:r>
            <a:r>
              <a:rPr lang="sv-SE" sz="1200" kern="1200" dirty="0">
                <a:solidFill>
                  <a:schemeClr val="tx1"/>
                </a:solidFill>
                <a:latin typeface="Arial" charset="0"/>
                <a:ea typeface="Arial" charset="0"/>
                <a:cs typeface="Arial" charset="0"/>
              </a:rPr>
              <a:t> V_a^2 S}{2\</a:t>
            </a:r>
            <a:r>
              <a:rPr lang="sv-SE" sz="1200" kern="1200" dirty="0" err="1">
                <a:solidFill>
                  <a:schemeClr val="tx1"/>
                </a:solidFill>
                <a:latin typeface="Arial" charset="0"/>
                <a:ea typeface="Arial" charset="0"/>
                <a:cs typeface="Arial" charset="0"/>
              </a:rPr>
              <a:t>mass</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left</a:t>
            </a:r>
            <a:r>
              <a:rPr lang="sv-SE" sz="1200" kern="1200" dirty="0">
                <a:solidFill>
                  <a:schemeClr val="tx1"/>
                </a:solidFill>
                <a:latin typeface="Arial" charset="0"/>
                <a:ea typeface="Arial" charset="0"/>
                <a:cs typeface="Arial" charset="0"/>
              </a:rPr>
              <a:t>[C_{Y_0} + C_{Y_{\beta}} \beta + C_{</a:t>
            </a:r>
            <a:r>
              <a:rPr lang="sv-SE" sz="1200" kern="1200" dirty="0" err="1">
                <a:solidFill>
                  <a:schemeClr val="tx1"/>
                </a:solidFill>
                <a:latin typeface="Arial" charset="0"/>
                <a:ea typeface="Arial" charset="0"/>
                <a:cs typeface="Arial" charset="0"/>
              </a:rPr>
              <a:t>Y_p</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{b p}{2V_a} + C_{</a:t>
            </a:r>
            <a:r>
              <a:rPr lang="sv-SE" sz="1200" kern="1200" dirty="0" err="1">
                <a:solidFill>
                  <a:schemeClr val="tx1"/>
                </a:solidFill>
                <a:latin typeface="Arial" charset="0"/>
                <a:ea typeface="Arial" charset="0"/>
                <a:cs typeface="Arial" charset="0"/>
              </a:rPr>
              <a:t>Y_r</a:t>
            </a:r>
            <a:r>
              <a:rPr lang="sv-SE"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br</a:t>
            </a:r>
            <a:r>
              <a:rPr lang="sv-SE" sz="1200" kern="1200" dirty="0">
                <a:solidFill>
                  <a:schemeClr val="tx1"/>
                </a:solidFill>
                <a:latin typeface="Arial" charset="0"/>
                <a:ea typeface="Arial" charset="0"/>
                <a:cs typeface="Arial" charset="0"/>
              </a:rPr>
              <a:t>}{2V_a}\right.\</a:t>
            </a:r>
            <a:r>
              <a:rPr lang="sv-SE" sz="1200" kern="1200" dirty="0" err="1">
                <a:solidFill>
                  <a:schemeClr val="tx1"/>
                </a:solidFill>
                <a:latin typeface="Arial" charset="0"/>
                <a:ea typeface="Arial" charset="0"/>
                <a:cs typeface="Arial" charset="0"/>
              </a:rPr>
              <a:t>nonumber</a:t>
            </a:r>
            <a:r>
              <a:rPr lang="sv-SE"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&amp;\</a:t>
            </a:r>
            <a:r>
              <a:rPr lang="sv-SE" sz="1200" kern="1200" dirty="0" err="1">
                <a:solidFill>
                  <a:schemeClr val="tx1"/>
                </a:solidFill>
                <a:latin typeface="Arial" charset="0"/>
                <a:ea typeface="Arial" charset="0"/>
                <a:cs typeface="Arial" charset="0"/>
              </a:rPr>
              <a:t>quad</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left</a:t>
            </a:r>
            <a:r>
              <a:rPr lang="sv-SE" sz="1200" kern="1200" dirty="0">
                <a:solidFill>
                  <a:schemeClr val="tx1"/>
                </a:solidFill>
                <a:latin typeface="Arial" charset="0"/>
                <a:ea typeface="Arial" charset="0"/>
                <a:cs typeface="Arial" charset="0"/>
              </a:rPr>
              <a:t>. C_{Y_{\</a:t>
            </a:r>
            <a:r>
              <a:rPr lang="sv-SE" sz="1200" kern="1200" dirty="0" err="1">
                <a:solidFill>
                  <a:schemeClr val="tx1"/>
                </a:solidFill>
                <a:latin typeface="Arial" charset="0"/>
                <a:ea typeface="Arial" charset="0"/>
                <a:cs typeface="Arial" charset="0"/>
              </a:rPr>
              <a:t>delta_a</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delta_a</a:t>
            </a:r>
            <a:r>
              <a:rPr lang="sv-SE" sz="1200" kern="1200" dirty="0">
                <a:solidFill>
                  <a:schemeClr val="tx1"/>
                </a:solidFill>
                <a:latin typeface="Arial" charset="0"/>
                <a:ea typeface="Arial" charset="0"/>
                <a:cs typeface="Arial" charset="0"/>
              </a:rPr>
              <a:t> + C_{Y_{\</a:t>
            </a:r>
            <a:r>
              <a:rPr lang="sv-SE" sz="1200" kern="1200" dirty="0" err="1">
                <a:solidFill>
                  <a:schemeClr val="tx1"/>
                </a:solidFill>
                <a:latin typeface="Arial" charset="0"/>
                <a:ea typeface="Arial" charset="0"/>
                <a:cs typeface="Arial" charset="0"/>
              </a:rPr>
              <a:t>delta_r</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delta_r</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vphantom</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int</a:t>
            </a:r>
            <a:r>
              <a:rPr lang="sv-SE" sz="1200" kern="1200" dirty="0">
                <a:solidFill>
                  <a:schemeClr val="tx1"/>
                </a:solidFill>
                <a:latin typeface="Arial" charset="0"/>
                <a:ea typeface="Arial" charset="0"/>
                <a:cs typeface="Arial" charset="0"/>
              </a:rPr>
              <a:t>}\right]+ \</a:t>
            </a:r>
            <a:r>
              <a:rPr lang="sv-SE" sz="1200" kern="1200" dirty="0" err="1">
                <a:solidFill>
                  <a:schemeClr val="tx1"/>
                </a:solidFill>
                <a:latin typeface="Arial" charset="0"/>
                <a:ea typeface="Arial" charset="0"/>
                <a:cs typeface="Arial" charset="0"/>
              </a:rPr>
              <a:t>eta</a:t>
            </a:r>
            <a:r>
              <a:rPr lang="sv-SE" sz="1200" kern="1200" dirty="0">
                <a:solidFill>
                  <a:schemeClr val="tx1"/>
                </a:solidFill>
                <a:latin typeface="Arial" charset="0"/>
                <a:ea typeface="Arial" charset="0"/>
                <a:cs typeface="Arial" charset="0"/>
              </a:rPr>
              <a:t>_{{\</a:t>
            </a:r>
            <a:r>
              <a:rPr lang="sv-SE" sz="1200" kern="1200" dirty="0" err="1">
                <a:solidFill>
                  <a:schemeClr val="tx1"/>
                </a:solidFill>
                <a:latin typeface="Arial" charset="0"/>
                <a:ea typeface="Arial" charset="0"/>
                <a:cs typeface="Arial" charset="0"/>
              </a:rPr>
              <a:t>rm</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accel</a:t>
            </a:r>
            <a:r>
              <a:rPr lang="sv-SE" sz="1200" kern="1200" dirty="0">
                <a:solidFill>
                  <a:schemeClr val="tx1"/>
                </a:solidFill>
                <a:latin typeface="Arial" charset="0"/>
                <a:ea typeface="Arial" charset="0"/>
                <a:cs typeface="Arial" charset="0"/>
              </a:rPr>
              <a:t>},y}  \</a:t>
            </a:r>
            <a:r>
              <a:rPr lang="sv-SE" sz="1200" kern="1200" dirty="0" err="1">
                <a:solidFill>
                  <a:schemeClr val="tx1"/>
                </a:solidFill>
                <a:latin typeface="Arial" charset="0"/>
                <a:ea typeface="Arial" charset="0"/>
                <a:cs typeface="Arial" charset="0"/>
              </a:rPr>
              <a:t>nonumber</a:t>
            </a:r>
            <a:r>
              <a:rPr lang="sv-SE"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y_{{\</a:t>
            </a:r>
            <a:r>
              <a:rPr lang="sv-SE" sz="1200" kern="1200" dirty="0" err="1">
                <a:solidFill>
                  <a:schemeClr val="tx1"/>
                </a:solidFill>
                <a:latin typeface="Arial" charset="0"/>
                <a:ea typeface="Arial" charset="0"/>
                <a:cs typeface="Arial" charset="0"/>
              </a:rPr>
              <a:t>rm</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accel</a:t>
            </a:r>
            <a:r>
              <a:rPr lang="sv-SE" sz="1200" kern="1200" dirty="0">
                <a:solidFill>
                  <a:schemeClr val="tx1"/>
                </a:solidFill>
                <a:latin typeface="Arial" charset="0"/>
                <a:ea typeface="Arial" charset="0"/>
                <a:cs typeface="Arial" charset="0"/>
              </a:rPr>
              <a:t>},z} &amp;=\</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rho</a:t>
            </a:r>
            <a:r>
              <a:rPr lang="sv-SE" sz="1200" kern="1200" dirty="0">
                <a:solidFill>
                  <a:schemeClr val="tx1"/>
                </a:solidFill>
                <a:latin typeface="Arial" charset="0"/>
                <a:ea typeface="Arial" charset="0"/>
                <a:cs typeface="Arial" charset="0"/>
              </a:rPr>
              <a:t> V_a^2 S}{2\</a:t>
            </a:r>
            <a:r>
              <a:rPr lang="sv-SE" sz="1200" kern="1200" dirty="0" err="1">
                <a:solidFill>
                  <a:schemeClr val="tx1"/>
                </a:solidFill>
                <a:latin typeface="Arial" charset="0"/>
                <a:ea typeface="Arial" charset="0"/>
                <a:cs typeface="Arial" charset="0"/>
              </a:rPr>
              <a:t>mass</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left</a:t>
            </a:r>
            <a:r>
              <a:rPr lang="sv-SE" sz="1200" kern="1200" dirty="0">
                <a:solidFill>
                  <a:schemeClr val="tx1"/>
                </a:solidFill>
                <a:latin typeface="Arial" charset="0"/>
                <a:ea typeface="Arial" charset="0"/>
                <a:cs typeface="Arial" charset="0"/>
              </a:rPr>
              <a:t>[C_{Z}(\</a:t>
            </a:r>
            <a:r>
              <a:rPr lang="sv-SE" sz="1200" kern="1200" dirty="0" err="1">
                <a:solidFill>
                  <a:schemeClr val="tx1"/>
                </a:solidFill>
                <a:latin typeface="Arial" charset="0"/>
                <a:ea typeface="Arial" charset="0"/>
                <a:cs typeface="Arial" charset="0"/>
              </a:rPr>
              <a:t>alpha</a:t>
            </a:r>
            <a:r>
              <a:rPr lang="sv-SE" sz="1200" kern="1200" dirty="0">
                <a:solidFill>
                  <a:schemeClr val="tx1"/>
                </a:solidFill>
                <a:latin typeface="Arial" charset="0"/>
                <a:ea typeface="Arial" charset="0"/>
                <a:cs typeface="Arial" charset="0"/>
              </a:rPr>
              <a:t>)+ C_{Z_{q}}(\</a:t>
            </a:r>
            <a:r>
              <a:rPr lang="sv-SE" sz="1200" kern="1200" dirty="0" err="1">
                <a:solidFill>
                  <a:schemeClr val="tx1"/>
                </a:solidFill>
                <a:latin typeface="Arial" charset="0"/>
                <a:ea typeface="Arial" charset="0"/>
                <a:cs typeface="Arial" charset="0"/>
              </a:rPr>
              <a:t>alpha</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{\bar{c} q}{2 </a:t>
            </a:r>
            <a:r>
              <a:rPr lang="sv-SE" sz="1200" kern="1200" dirty="0" err="1">
                <a:solidFill>
                  <a:schemeClr val="tx1"/>
                </a:solidFill>
                <a:latin typeface="Arial" charset="0"/>
                <a:ea typeface="Arial" charset="0"/>
                <a:cs typeface="Arial" charset="0"/>
              </a:rPr>
              <a:t>V_a</a:t>
            </a:r>
            <a:r>
              <a:rPr lang="sv-SE" sz="1200" kern="1200" dirty="0">
                <a:solidFill>
                  <a:schemeClr val="tx1"/>
                </a:solidFill>
                <a:latin typeface="Arial" charset="0"/>
                <a:ea typeface="Arial" charset="0"/>
                <a:cs typeface="Arial" charset="0"/>
              </a:rPr>
              <a:t>}+ C_{Z_{\</a:t>
            </a:r>
            <a:r>
              <a:rPr lang="sv-SE" sz="1200" kern="1200" dirty="0" err="1">
                <a:solidFill>
                  <a:schemeClr val="tx1"/>
                </a:solidFill>
                <a:latin typeface="Arial" charset="0"/>
                <a:ea typeface="Arial" charset="0"/>
                <a:cs typeface="Arial" charset="0"/>
              </a:rPr>
              <a:t>delta_e</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alpha</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delta_e</a:t>
            </a:r>
            <a:r>
              <a:rPr lang="sv-SE" sz="1200" kern="1200" dirty="0">
                <a:solidFill>
                  <a:schemeClr val="tx1"/>
                </a:solidFill>
                <a:latin typeface="Arial" charset="0"/>
                <a:ea typeface="Arial" charset="0"/>
                <a:cs typeface="Arial" charset="0"/>
              </a:rPr>
              <a:t>\right]+ \</a:t>
            </a:r>
            <a:r>
              <a:rPr lang="sv-SE" sz="1200" kern="1200" dirty="0" err="1">
                <a:solidFill>
                  <a:schemeClr val="tx1"/>
                </a:solidFill>
                <a:latin typeface="Arial" charset="0"/>
                <a:ea typeface="Arial" charset="0"/>
                <a:cs typeface="Arial" charset="0"/>
              </a:rPr>
              <a:t>eta</a:t>
            </a:r>
            <a:r>
              <a:rPr lang="sv-SE" sz="1200" kern="1200" dirty="0">
                <a:solidFill>
                  <a:schemeClr val="tx1"/>
                </a:solidFill>
                <a:latin typeface="Arial" charset="0"/>
                <a:ea typeface="Arial" charset="0"/>
                <a:cs typeface="Arial" charset="0"/>
              </a:rPr>
              <a:t>_{{\</a:t>
            </a:r>
            <a:r>
              <a:rPr lang="sv-SE" sz="1200" kern="1200" dirty="0" err="1">
                <a:solidFill>
                  <a:schemeClr val="tx1"/>
                </a:solidFill>
                <a:latin typeface="Arial" charset="0"/>
                <a:ea typeface="Arial" charset="0"/>
                <a:cs typeface="Arial" charset="0"/>
              </a:rPr>
              <a:t>rm</a:t>
            </a:r>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accel</a:t>
            </a:r>
            <a:r>
              <a:rPr lang="sv-SE" sz="1200" kern="1200" dirty="0">
                <a:solidFill>
                  <a:schemeClr val="tx1"/>
                </a:solidFill>
                <a:latin typeface="Arial" charset="0"/>
                <a:ea typeface="Arial" charset="0"/>
                <a:cs typeface="Arial" charset="0"/>
              </a:rPr>
              <a:t>},z}\</a:t>
            </a:r>
            <a:r>
              <a:rPr lang="sv-SE" sz="1200" kern="1200" dirty="0" err="1">
                <a:solidFill>
                  <a:schemeClr val="tx1"/>
                </a:solidFill>
                <a:latin typeface="Arial" charset="0"/>
                <a:ea typeface="Arial" charset="0"/>
                <a:cs typeface="Arial" charset="0"/>
              </a:rPr>
              <a:t>nonumber</a:t>
            </a:r>
            <a:endParaRPr lang="sv-SE" sz="1200" kern="1200" dirty="0">
              <a:solidFill>
                <a:schemeClr val="tx1"/>
              </a:solidFill>
              <a:latin typeface="Arial" charset="0"/>
              <a:ea typeface="Arial" charset="0"/>
              <a:cs typeface="Arial" charset="0"/>
            </a:endParaRPr>
          </a:p>
          <a:p>
            <a:r>
              <a:rPr lang="sv-SE" sz="1200" kern="1200" dirty="0">
                <a:solidFill>
                  <a:schemeClr val="tx1"/>
                </a:solidFill>
                <a:latin typeface="Arial" charset="0"/>
                <a:ea typeface="Arial" charset="0"/>
                <a:cs typeface="Arial" charset="0"/>
              </a:rPr>
              <a:t>\end{</a:t>
            </a:r>
            <a:r>
              <a:rPr lang="sv-SE" sz="1200" kern="1200" dirty="0" err="1">
                <a:solidFill>
                  <a:schemeClr val="tx1"/>
                </a:solidFill>
                <a:latin typeface="Arial" charset="0"/>
                <a:ea typeface="Arial" charset="0"/>
                <a:cs typeface="Arial" charset="0"/>
              </a:rPr>
              <a:t>empheq</a:t>
            </a:r>
            <a:r>
              <a:rPr lang="sv-SE"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10</a:t>
            </a:fld>
            <a:endParaRPr lang="en-US"/>
          </a:p>
        </p:txBody>
      </p:sp>
    </p:spTree>
    <p:extLst>
      <p:ext uri="{BB962C8B-B14F-4D97-AF65-F5344CB8AC3E}">
        <p14:creationId xmlns:p14="http://schemas.microsoft.com/office/powerpoint/2010/main" val="2426862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or</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}[box=\</a:t>
            </a:r>
            <a:r>
              <a:rPr lang="en-US" sz="1200" kern="1200" dirty="0" err="1">
                <a:solidFill>
                  <a:schemeClr val="tx1"/>
                </a:solidFill>
                <a:latin typeface="Arial" charset="0"/>
                <a:ea typeface="Arial" charset="0"/>
                <a:cs typeface="Arial" charset="0"/>
              </a:rPr>
              <a:t>fbox</a:t>
            </a:r>
            <a:r>
              <a:rPr lang="en-US" sz="1200" kern="1200" dirty="0">
                <a:solidFill>
                  <a:schemeClr val="tx1"/>
                </a:solidFill>
                <a:latin typeface="Arial" charset="0"/>
                <a:ea typeface="Arial" charset="0"/>
                <a:cs typeface="Arial" charset="0"/>
              </a:rPr>
              <a:t>]{align}</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},x}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f_x</a:t>
            </a:r>
            <a:r>
              <a:rPr lang="en-US" sz="1200" kern="1200" dirty="0">
                <a:solidFill>
                  <a:schemeClr val="tx1"/>
                </a:solidFill>
                <a:latin typeface="Arial" charset="0"/>
                <a:ea typeface="Arial" charset="0"/>
                <a:cs typeface="Arial" charset="0"/>
              </a:rPr>
              <a:t>}{\mass} + g\sin\theta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},x}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},y}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f_y</a:t>
            </a:r>
            <a:r>
              <a:rPr lang="en-US" sz="1200" kern="1200" dirty="0">
                <a:solidFill>
                  <a:schemeClr val="tx1"/>
                </a:solidFill>
                <a:latin typeface="Arial" charset="0"/>
                <a:ea typeface="Arial" charset="0"/>
                <a:cs typeface="Arial" charset="0"/>
              </a:rPr>
              <a:t>}{\mass}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\theta\sin\phi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},y}  \label{eq:sensors-accelerometers-2} \</a:t>
            </a:r>
            <a:r>
              <a:rPr lang="en-US" sz="1200" kern="1200" dirty="0" err="1">
                <a:solidFill>
                  <a:schemeClr val="tx1"/>
                </a:solidFill>
                <a:latin typeface="Arial" charset="0"/>
                <a:ea typeface="Arial" charset="0"/>
                <a:cs typeface="Arial" charset="0"/>
              </a:rPr>
              <a:t>nonumber</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y_{\text{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},z} &amp;= \</a:t>
            </a:r>
            <a:r>
              <a:rPr lang="en-US" sz="1200" kern="1200" dirty="0" err="1">
                <a:solidFill>
                  <a:schemeClr val="tx1"/>
                </a:solidFill>
                <a:latin typeface="Arial" charset="0"/>
                <a:ea typeface="Arial" charset="0"/>
                <a:cs typeface="Arial" charset="0"/>
              </a:rPr>
              <a:t>frac</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f_z</a:t>
            </a:r>
            <a:r>
              <a:rPr lang="en-US" sz="1200" kern="1200" dirty="0">
                <a:solidFill>
                  <a:schemeClr val="tx1"/>
                </a:solidFill>
                <a:latin typeface="Arial" charset="0"/>
                <a:ea typeface="Arial" charset="0"/>
                <a:cs typeface="Arial" charset="0"/>
              </a:rPr>
              <a:t>}{\mass} - g\</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\theta\</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 + \eta_{\text{</a:t>
            </a:r>
            <a:r>
              <a:rPr lang="en-US" sz="1200" kern="1200" dirty="0" err="1">
                <a:solidFill>
                  <a:schemeClr val="tx1"/>
                </a:solidFill>
                <a:latin typeface="Arial" charset="0"/>
                <a:ea typeface="Arial" charset="0"/>
                <a:cs typeface="Arial" charset="0"/>
              </a:rPr>
              <a:t>accel</a:t>
            </a:r>
            <a:r>
              <a:rPr lang="en-US" sz="1200" kern="1200" dirty="0">
                <a:solidFill>
                  <a:schemeClr val="tx1"/>
                </a:solidFill>
                <a:latin typeface="Arial" charset="0"/>
                <a:ea typeface="Arial" charset="0"/>
                <a:cs typeface="Arial" charset="0"/>
              </a:rPr>
              <a:t>},z}\</a:t>
            </a:r>
            <a:r>
              <a:rPr lang="en-US" sz="1200" kern="1200" dirty="0" err="1">
                <a:solidFill>
                  <a:schemeClr val="tx1"/>
                </a:solidFill>
                <a:latin typeface="Arial" charset="0"/>
                <a:ea typeface="Arial" charset="0"/>
                <a:cs typeface="Arial" charset="0"/>
              </a:rPr>
              <a:t>nonumber</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a:t>
            </a:r>
            <a:r>
              <a:rPr lang="en-US" sz="1200" kern="1200" dirty="0" err="1">
                <a:solidFill>
                  <a:schemeClr val="tx1"/>
                </a:solidFill>
                <a:latin typeface="Arial" charset="0"/>
                <a:ea typeface="Arial" charset="0"/>
                <a:cs typeface="Arial" charset="0"/>
              </a:rPr>
              <a:t>empheq</a:t>
            </a:r>
            <a:r>
              <a:rPr lang="en-US" sz="1200" kern="1200" dirty="0">
                <a:solidFill>
                  <a:schemeClr val="tx1"/>
                </a:solidFill>
                <a:latin typeface="Arial" charset="0"/>
                <a:ea typeface="Arial" charset="0"/>
                <a:cs typeface="Arial" charset="0"/>
              </a:rPr>
              <a:t>}</a:t>
            </a:r>
            <a:endParaRPr lang="en-US" dirty="0"/>
          </a:p>
        </p:txBody>
      </p:sp>
      <p:sp>
        <p:nvSpPr>
          <p:cNvPr id="4" name="Slide Number Placeholder 3"/>
          <p:cNvSpPr>
            <a:spLocks noGrp="1"/>
          </p:cNvSpPr>
          <p:nvPr>
            <p:ph type="sldNum" sz="quarter" idx="10"/>
          </p:nvPr>
        </p:nvSpPr>
        <p:spPr/>
        <p:txBody>
          <a:bodyPr/>
          <a:lstStyle/>
          <a:p>
            <a:pPr>
              <a:defRPr/>
            </a:pPr>
            <a:fld id="{E0438F41-2DCA-2143-A15F-9870928F8435}" type="slidenum">
              <a:rPr lang="en-US" smtClean="0"/>
              <a:pPr>
                <a:defRPr/>
              </a:pPr>
              <a:t>11</a:t>
            </a:fld>
            <a:endParaRPr lang="en-US"/>
          </a:p>
        </p:txBody>
      </p:sp>
    </p:spTree>
    <p:extLst>
      <p:ext uri="{BB962C8B-B14F-4D97-AF65-F5344CB8AC3E}">
        <p14:creationId xmlns:p14="http://schemas.microsoft.com/office/powerpoint/2010/main" val="927156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490AFBE-8C4A-2048-951E-DBA11336DFA4}"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5BBC77D-6DB2-0240-B0B5-FA2107453CFB}"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B764505-03E1-594D-931F-4C437BE0DC9A}"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7"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0C1F13CD-AF50-EE4B-8C0E-BA8160D12F4D}"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444D21A-6F4C-4641-BABB-FA1F1455AE76}"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6E676367-5D9B-294B-A7F9-629094AA3161}"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04A599CB-F83F-1141-92AB-BB072F58326A}"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0446FABB-2A8B-E642-AE01-3811E0048A19}"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8"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477D5478-F193-984A-89E9-2E03A27EDAC6}"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20358"/>
            <a:ext cx="8229600" cy="734929"/>
          </a:xfrm>
        </p:spPr>
        <p:txBody>
          <a:bodyPr/>
          <a:lstStyle>
            <a:lvl1pPr>
              <a:defRPr sz="3600"/>
            </a:lvl1p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BB525EF-8335-4147-8C5E-DB62D1E4EEBF}"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680CDC47-793E-1C42-9617-EFB39295F15C}"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16E07827-AB97-2947-8037-5BA934D6373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151462"/>
            <a:ext cx="8229600" cy="687401"/>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7" name="Rectangle 3"/>
          <p:cNvSpPr>
            <a:spLocks noGrp="1" noChangeArrowheads="1"/>
          </p:cNvSpPr>
          <p:nvPr>
            <p:ph type="body" idx="1"/>
          </p:nvPr>
        </p:nvSpPr>
        <p:spPr bwMode="auto">
          <a:xfrm>
            <a:off x="457200" y="967024"/>
            <a:ext cx="8229600" cy="551374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6"/>
          <p:cNvSpPr txBox="1">
            <a:spLocks noChangeArrowheads="1"/>
          </p:cNvSpPr>
          <p:nvPr userDrawn="1"/>
        </p:nvSpPr>
        <p:spPr bwMode="auto">
          <a:xfrm>
            <a:off x="366116" y="6475245"/>
            <a:ext cx="8331386" cy="26084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a:defRPr/>
            </a:pPr>
            <a:r>
              <a:rPr lang="en-US" dirty="0"/>
              <a:t>Beard &amp; McLain,</a:t>
            </a:r>
            <a:r>
              <a:rPr lang="en-US" baseline="0" dirty="0"/>
              <a:t> “</a:t>
            </a:r>
            <a:r>
              <a:rPr lang="en-US" dirty="0"/>
              <a:t>Small Unmanned Aircraft,”  </a:t>
            </a:r>
            <a:r>
              <a:rPr lang="en-US" i="1" dirty="0"/>
              <a:t>Princeton University Press,</a:t>
            </a:r>
            <a:r>
              <a:rPr lang="en-US" baseline="0" dirty="0"/>
              <a:t> 2012,   	Chapter 7,</a:t>
            </a:r>
            <a:r>
              <a:rPr lang="en-US" dirty="0"/>
              <a:t> Slide </a:t>
            </a:r>
            <a:fld id="{84CC4BE0-69A4-1A49-A7C1-B543DABBF88A}"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36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s>
</file>

<file path=ppt/slides/_rels/slide1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emf"/></Relationships>
</file>

<file path=ppt/slides/_rels/slide1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42.emf"/></Relationships>
</file>

<file path=ppt/slides/_rels/slide19.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3.emf"/><Relationship Id="rId7" Type="http://schemas.openxmlformats.org/officeDocument/2006/relationships/image" Target="../media/image47.emf"/><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image" Target="../media/image46.emf"/><Relationship Id="rId11" Type="http://schemas.openxmlformats.org/officeDocument/2006/relationships/image" Target="../media/image50.emf"/><Relationship Id="rId5" Type="http://schemas.openxmlformats.org/officeDocument/2006/relationships/image" Target="../media/image45.emf"/><Relationship Id="rId10" Type="http://schemas.openxmlformats.org/officeDocument/2006/relationships/image" Target="../media/image49.emf"/><Relationship Id="rId4" Type="http://schemas.openxmlformats.org/officeDocument/2006/relationships/image" Target="../media/image44.emf"/><Relationship Id="rId9" Type="http://schemas.openxmlformats.org/officeDocument/2006/relationships/image" Target="../media/image37.emf"/></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56.tiff"/><Relationship Id="rId3" Type="http://schemas.openxmlformats.org/officeDocument/2006/relationships/image" Target="../media/image51.emf"/><Relationship Id="rId7" Type="http://schemas.openxmlformats.org/officeDocument/2006/relationships/image" Target="../media/image55.emf"/><Relationship Id="rId12" Type="http://schemas.openxmlformats.org/officeDocument/2006/relationships/image" Target="../media/image59.emf"/><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54.emf"/><Relationship Id="rId11" Type="http://schemas.openxmlformats.org/officeDocument/2006/relationships/image" Target="../media/image58.emf"/><Relationship Id="rId5" Type="http://schemas.openxmlformats.org/officeDocument/2006/relationships/image" Target="../media/image53.emf"/><Relationship Id="rId10" Type="http://schemas.openxmlformats.org/officeDocument/2006/relationships/image" Target="../media/image57.emf"/><Relationship Id="rId4" Type="http://schemas.openxmlformats.org/officeDocument/2006/relationships/image" Target="../media/image52.emf"/><Relationship Id="rId9" Type="http://schemas.openxmlformats.org/officeDocument/2006/relationships/image" Target="../media/image16.png"/></Relationships>
</file>

<file path=ppt/slides/_rels/slide21.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56.tiff"/><Relationship Id="rId3" Type="http://schemas.openxmlformats.org/officeDocument/2006/relationships/image" Target="../media/image51.emf"/><Relationship Id="rId7" Type="http://schemas.openxmlformats.org/officeDocument/2006/relationships/image" Target="../media/image55.emf"/><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image" Target="../media/image54.emf"/><Relationship Id="rId5" Type="http://schemas.openxmlformats.org/officeDocument/2006/relationships/image" Target="../media/image53.emf"/><Relationship Id="rId10" Type="http://schemas.openxmlformats.org/officeDocument/2006/relationships/image" Target="../media/image62.emf"/><Relationship Id="rId4" Type="http://schemas.openxmlformats.org/officeDocument/2006/relationships/image" Target="../media/image52.emf"/><Relationship Id="rId9" Type="http://schemas.openxmlformats.org/officeDocument/2006/relationships/image" Target="../media/image58.emf"/></Relationships>
</file>

<file path=ppt/slides/_rels/slide24.xml.rels><?xml version="1.0" encoding="UTF-8" standalone="yes"?>
<Relationships xmlns="http://schemas.openxmlformats.org/package/2006/relationships"><Relationship Id="rId8" Type="http://schemas.openxmlformats.org/officeDocument/2006/relationships/image" Target="../media/image69.png"/><Relationship Id="rId3" Type="http://schemas.openxmlformats.org/officeDocument/2006/relationships/image" Target="../media/image64.png"/><Relationship Id="rId7" Type="http://schemas.openxmlformats.org/officeDocument/2006/relationships/image" Target="../media/image68.png"/><Relationship Id="rId2" Type="http://schemas.openxmlformats.org/officeDocument/2006/relationships/image" Target="../media/image63.png"/><Relationship Id="rId1" Type="http://schemas.openxmlformats.org/officeDocument/2006/relationships/slideLayout" Target="../slideLayouts/slideLayout2.xml"/><Relationship Id="rId6" Type="http://schemas.openxmlformats.org/officeDocument/2006/relationships/image" Target="../media/image67.png"/><Relationship Id="rId11" Type="http://schemas.openxmlformats.org/officeDocument/2006/relationships/image" Target="../media/image72.png"/><Relationship Id="rId5" Type="http://schemas.openxmlformats.org/officeDocument/2006/relationships/image" Target="../media/image66.png"/><Relationship Id="rId10" Type="http://schemas.openxmlformats.org/officeDocument/2006/relationships/image" Target="../media/image71.png"/><Relationship Id="rId4" Type="http://schemas.openxmlformats.org/officeDocument/2006/relationships/image" Target="../media/image65.png"/><Relationship Id="rId9" Type="http://schemas.openxmlformats.org/officeDocument/2006/relationships/image" Target="../media/image7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image" Target="../media/image7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7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77.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12"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6.emf"/><Relationship Id="rId11" Type="http://schemas.openxmlformats.org/officeDocument/2006/relationships/image" Target="../media/image11.emf"/><Relationship Id="rId5" Type="http://schemas.openxmlformats.org/officeDocument/2006/relationships/image" Target="../media/image5.emf"/><Relationship Id="rId10" Type="http://schemas.openxmlformats.org/officeDocument/2006/relationships/image" Target="../media/image10.emf"/><Relationship Id="rId4" Type="http://schemas.openxmlformats.org/officeDocument/2006/relationships/image" Target="../media/image4.emf"/><Relationship Id="rId9" Type="http://schemas.openxmlformats.org/officeDocument/2006/relationships/image" Target="../media/image9.emf"/></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png"/><Relationship Id="rId7" Type="http://schemas.openxmlformats.org/officeDocument/2006/relationships/image" Target="../media/image20.emf"/><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png"/><Relationship Id="rId9" Type="http://schemas.openxmlformats.org/officeDocument/2006/relationships/image" Target="../media/image22.emf"/></Relationships>
</file>

<file path=ppt/slides/_rels/slide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9144000"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16386" name="Rectangle 2"/>
          <p:cNvSpPr>
            <a:spLocks noGrp="1" noChangeArrowheads="1"/>
          </p:cNvSpPr>
          <p:nvPr>
            <p:ph type="ctrTitle"/>
          </p:nvPr>
        </p:nvSpPr>
        <p:spPr/>
        <p:txBody>
          <a:bodyPr/>
          <a:lstStyle/>
          <a:p>
            <a:pPr eaLnBrk="1" hangingPunct="1"/>
            <a:r>
              <a:rPr lang="en-US" dirty="0"/>
              <a:t>Chapter 7</a:t>
            </a:r>
          </a:p>
        </p:txBody>
      </p:sp>
      <p:sp>
        <p:nvSpPr>
          <p:cNvPr id="16387" name="Rectangle 3"/>
          <p:cNvSpPr>
            <a:spLocks noGrp="1" noChangeArrowheads="1"/>
          </p:cNvSpPr>
          <p:nvPr>
            <p:ph type="subTitle" idx="1"/>
          </p:nvPr>
        </p:nvSpPr>
        <p:spPr/>
        <p:txBody>
          <a:bodyPr/>
          <a:lstStyle/>
          <a:p>
            <a:pPr eaLnBrk="1" hangingPunct="1"/>
            <a:r>
              <a:rPr lang="en-US"/>
              <a:t>Sensors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Accelerometer Models</a:t>
            </a:r>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2867" y="1028553"/>
            <a:ext cx="7467600" cy="5359400"/>
          </a:xfrm>
          <a:prstGeom prst="rect">
            <a:avLst/>
          </a:prstGeom>
        </p:spPr>
      </p:pic>
    </p:spTree>
    <p:extLst>
      <p:ext uri="{BB962C8B-B14F-4D97-AF65-F5344CB8AC3E}">
        <p14:creationId xmlns:p14="http://schemas.microsoft.com/office/powerpoint/2010/main" val="13742593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Accelerometer Models</a:t>
            </a:r>
          </a:p>
        </p:txBody>
      </p:sp>
      <p:pic>
        <p:nvPicPr>
          <p:cNvPr id="3" name="Picture 2"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1383" y="2235200"/>
            <a:ext cx="6070600" cy="2387600"/>
          </a:xfrm>
          <a:prstGeom prst="rect">
            <a:avLst/>
          </a:prstGeom>
        </p:spPr>
      </p:pic>
    </p:spTree>
    <p:extLst>
      <p:ext uri="{BB962C8B-B14F-4D97-AF65-F5344CB8AC3E}">
        <p14:creationId xmlns:p14="http://schemas.microsoft.com/office/powerpoint/2010/main" val="346976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 name="Group 46"/>
          <p:cNvGrpSpPr/>
          <p:nvPr/>
        </p:nvGrpSpPr>
        <p:grpSpPr>
          <a:xfrm>
            <a:off x="-14551778" y="1026299"/>
            <a:ext cx="22736175" cy="22794913"/>
            <a:chOff x="-12284075" y="1476375"/>
            <a:chExt cx="22736175" cy="22794913"/>
          </a:xfrm>
        </p:grpSpPr>
        <p:sp>
          <p:nvSpPr>
            <p:cNvPr id="5" name="Parallelogram 4"/>
            <p:cNvSpPr/>
            <p:nvPr/>
          </p:nvSpPr>
          <p:spPr bwMode="auto">
            <a:xfrm rot="5632087" flipH="1">
              <a:off x="5029200" y="3149600"/>
              <a:ext cx="846138" cy="636588"/>
            </a:xfrm>
            <a:prstGeom prst="parallelogram">
              <a:avLst/>
            </a:prstGeom>
            <a:solidFill>
              <a:schemeClr val="bg1"/>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r">
                <a:defRPr/>
              </a:pPr>
              <a:endParaRPr lang="en-US" dirty="0"/>
            </a:p>
          </p:txBody>
        </p:sp>
        <p:cxnSp>
          <p:nvCxnSpPr>
            <p:cNvPr id="12" name="Straight Connector 11"/>
            <p:cNvCxnSpPr/>
            <p:nvPr/>
          </p:nvCxnSpPr>
          <p:spPr bwMode="auto">
            <a:xfrm>
              <a:off x="4722813" y="3686175"/>
              <a:ext cx="387350" cy="180975"/>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bwMode="auto">
            <a:xfrm>
              <a:off x="5416550" y="2882900"/>
              <a:ext cx="379413" cy="1841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bwMode="auto">
            <a:xfrm>
              <a:off x="4762500" y="3001963"/>
              <a:ext cx="384175" cy="180975"/>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1" name="Arc 10"/>
            <p:cNvSpPr/>
            <p:nvPr/>
          </p:nvSpPr>
          <p:spPr bwMode="auto">
            <a:xfrm>
              <a:off x="-12123738" y="1476375"/>
              <a:ext cx="22575838" cy="22574250"/>
            </a:xfrm>
            <a:prstGeom prst="arc">
              <a:avLst>
                <a:gd name="adj1" fmla="val 17544239"/>
                <a:gd name="adj2" fmla="val 18003418"/>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3" name="Arc 12"/>
            <p:cNvSpPr/>
            <p:nvPr/>
          </p:nvSpPr>
          <p:spPr bwMode="auto">
            <a:xfrm>
              <a:off x="-12284075" y="1544638"/>
              <a:ext cx="22575838" cy="22574250"/>
            </a:xfrm>
            <a:prstGeom prst="arc">
              <a:avLst>
                <a:gd name="adj1" fmla="val 17529867"/>
                <a:gd name="adj2" fmla="val 18040028"/>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4" name="Arc 13"/>
            <p:cNvSpPr/>
            <p:nvPr/>
          </p:nvSpPr>
          <p:spPr bwMode="auto">
            <a:xfrm>
              <a:off x="-12284075" y="1697038"/>
              <a:ext cx="22575838" cy="22574250"/>
            </a:xfrm>
            <a:prstGeom prst="arc">
              <a:avLst>
                <a:gd name="adj1" fmla="val 17531651"/>
                <a:gd name="adj2" fmla="val 18036196"/>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cxnSp>
          <p:nvCxnSpPr>
            <p:cNvPr id="16" name="Straight Connector 15"/>
            <p:cNvCxnSpPr/>
            <p:nvPr/>
          </p:nvCxnSpPr>
          <p:spPr bwMode="auto">
            <a:xfrm flipV="1">
              <a:off x="3267075" y="2328863"/>
              <a:ext cx="203200" cy="49212"/>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a:endCxn id="14" idx="0"/>
            </p:cNvCxnSpPr>
            <p:nvPr/>
          </p:nvCxnSpPr>
          <p:spPr bwMode="auto">
            <a:xfrm rot="5400000">
              <a:off x="3189287" y="2452688"/>
              <a:ext cx="157163" cy="1588"/>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p:nvCxnSpPr>
          <p:spPr bwMode="auto">
            <a:xfrm flipV="1">
              <a:off x="4775200" y="2882900"/>
              <a:ext cx="642938" cy="119063"/>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bwMode="auto">
            <a:xfrm rot="5400000">
              <a:off x="4404519" y="3325019"/>
              <a:ext cx="685800" cy="39688"/>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bwMode="auto">
            <a:xfrm flipV="1">
              <a:off x="2773363" y="1676400"/>
              <a:ext cx="933450" cy="231775"/>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bwMode="auto">
            <a:xfrm rot="5400000">
              <a:off x="2256631" y="2428082"/>
              <a:ext cx="1044575" cy="1588"/>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bwMode="auto">
            <a:xfrm rot="5400000" flipH="1" flipV="1">
              <a:off x="3418681" y="229949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bwMode="auto">
            <a:xfrm rot="5400000" flipH="1" flipV="1">
              <a:off x="3380581" y="2309019"/>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bwMode="auto">
            <a:xfrm rot="5400000" flipH="1" flipV="1">
              <a:off x="3342481" y="2321719"/>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bwMode="auto">
            <a:xfrm rot="5400000" flipH="1" flipV="1">
              <a:off x="3304381" y="23312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bwMode="auto">
            <a:xfrm rot="5400000" flipH="1" flipV="1">
              <a:off x="3266281" y="233759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2" name="Straight Connector 71"/>
            <p:cNvCxnSpPr/>
            <p:nvPr/>
          </p:nvCxnSpPr>
          <p:spPr bwMode="auto">
            <a:xfrm rot="5400000" flipH="1" flipV="1">
              <a:off x="3228181" y="25344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4" name="Straight Connector 73"/>
            <p:cNvCxnSpPr/>
            <p:nvPr/>
          </p:nvCxnSpPr>
          <p:spPr bwMode="auto">
            <a:xfrm rot="5400000" flipH="1" flipV="1">
              <a:off x="3228181" y="24963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bwMode="auto">
            <a:xfrm rot="5400000" flipH="1" flipV="1">
              <a:off x="3228181" y="24582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bwMode="auto">
            <a:xfrm rot="5400000" flipH="1" flipV="1">
              <a:off x="3228181" y="24201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bwMode="auto">
            <a:xfrm rot="5400000" flipH="1" flipV="1">
              <a:off x="3228181" y="23820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bwMode="auto">
            <a:xfrm rot="5400000" flipH="1" flipV="1">
              <a:off x="3456781" y="2293144"/>
              <a:ext cx="46038" cy="31750"/>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p:nvPr/>
          </p:nvCxnSpPr>
          <p:spPr bwMode="auto">
            <a:xfrm rot="5400000" flipH="1" flipV="1">
              <a:off x="4953001" y="2649537"/>
              <a:ext cx="703262" cy="42863"/>
            </a:xfrm>
            <a:prstGeom prst="straightConnector1">
              <a:avLst/>
            </a:prstGeom>
            <a:ln>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87" name="Straight Arrow Connector 86"/>
            <p:cNvCxnSpPr/>
            <p:nvPr/>
          </p:nvCxnSpPr>
          <p:spPr bwMode="auto">
            <a:xfrm>
              <a:off x="5468938" y="3462338"/>
              <a:ext cx="796925" cy="339725"/>
            </a:xfrm>
            <a:prstGeom prst="straightConnector1">
              <a:avLst/>
            </a:prstGeom>
            <a:ln>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93" name="Straight Arrow Connector 92"/>
            <p:cNvCxnSpPr/>
            <p:nvPr/>
          </p:nvCxnSpPr>
          <p:spPr bwMode="auto">
            <a:xfrm rot="10800000" flipV="1">
              <a:off x="3856038" y="3446463"/>
              <a:ext cx="1071562" cy="269875"/>
            </a:xfrm>
            <a:prstGeom prst="straightConnector1">
              <a:avLst/>
            </a:prstGeom>
            <a:ln>
              <a:solidFill>
                <a:schemeClr val="tx1"/>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bwMode="auto">
            <a:xfrm rot="10800000" flipV="1">
              <a:off x="3378200" y="1879600"/>
              <a:ext cx="682625" cy="287338"/>
            </a:xfrm>
            <a:prstGeom prst="line">
              <a:avLst/>
            </a:prstGeom>
            <a:ln w="9525"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pic>
          <p:nvPicPr>
            <p:cNvPr id="42" name="Picture 41" descr="latex-image-1.pdf"/>
            <p:cNvPicPr>
              <a:picLocks noChangeAspect="1"/>
            </p:cNvPicPr>
            <p:nvPr/>
          </p:nvPicPr>
          <p:blipFill>
            <a:blip r:embed="rId3"/>
            <a:stretch>
              <a:fillRect/>
            </a:stretch>
          </p:blipFill>
          <p:spPr>
            <a:xfrm>
              <a:off x="5389520" y="2319486"/>
              <a:ext cx="177800" cy="127000"/>
            </a:xfrm>
            <a:prstGeom prst="rect">
              <a:avLst/>
            </a:prstGeom>
          </p:spPr>
        </p:pic>
        <p:pic>
          <p:nvPicPr>
            <p:cNvPr id="43" name="Picture 42" descr="latex-image-1.pdf"/>
            <p:cNvPicPr>
              <a:picLocks noChangeAspect="1"/>
            </p:cNvPicPr>
            <p:nvPr/>
          </p:nvPicPr>
          <p:blipFill>
            <a:blip r:embed="rId4"/>
            <a:stretch>
              <a:fillRect/>
            </a:stretch>
          </p:blipFill>
          <p:spPr>
            <a:xfrm>
              <a:off x="3882221" y="3809855"/>
              <a:ext cx="330200" cy="177800"/>
            </a:xfrm>
            <a:prstGeom prst="rect">
              <a:avLst/>
            </a:prstGeom>
          </p:spPr>
        </p:pic>
        <p:pic>
          <p:nvPicPr>
            <p:cNvPr id="44" name="Picture 43" descr="latex-image-1.pdf"/>
            <p:cNvPicPr>
              <a:picLocks noChangeAspect="1"/>
            </p:cNvPicPr>
            <p:nvPr/>
          </p:nvPicPr>
          <p:blipFill>
            <a:blip r:embed="rId5"/>
            <a:stretch>
              <a:fillRect/>
            </a:stretch>
          </p:blipFill>
          <p:spPr>
            <a:xfrm>
              <a:off x="5987203" y="3863106"/>
              <a:ext cx="215900" cy="190500"/>
            </a:xfrm>
            <a:prstGeom prst="rect">
              <a:avLst/>
            </a:prstGeom>
          </p:spPr>
        </p:pic>
        <p:pic>
          <p:nvPicPr>
            <p:cNvPr id="39" name="Picture 38" descr="latex-image-1.pdf"/>
            <p:cNvPicPr>
              <a:picLocks noChangeAspect="1"/>
            </p:cNvPicPr>
            <p:nvPr/>
          </p:nvPicPr>
          <p:blipFill>
            <a:blip r:embed="rId6"/>
            <a:stretch>
              <a:fillRect/>
            </a:stretch>
          </p:blipFill>
          <p:spPr>
            <a:xfrm>
              <a:off x="4093634" y="1767417"/>
              <a:ext cx="1397000" cy="190500"/>
            </a:xfrm>
            <a:prstGeom prst="rect">
              <a:avLst/>
            </a:prstGeom>
          </p:spPr>
        </p:pic>
      </p:grpSp>
      <p:sp>
        <p:nvSpPr>
          <p:cNvPr id="2" name="Title 1"/>
          <p:cNvSpPr>
            <a:spLocks noGrp="1"/>
          </p:cNvSpPr>
          <p:nvPr>
            <p:ph type="title"/>
          </p:nvPr>
        </p:nvSpPr>
        <p:spPr/>
        <p:txBody>
          <a:bodyPr/>
          <a:lstStyle/>
          <a:p>
            <a:r>
              <a:rPr lang="en-US" dirty="0"/>
              <a:t>MEMS Rate Gyro</a:t>
            </a:r>
          </a:p>
        </p:txBody>
      </p:sp>
      <p:pic>
        <p:nvPicPr>
          <p:cNvPr id="24" name="Picture 23"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75357" y="1142735"/>
            <a:ext cx="4584700" cy="2273300"/>
          </a:xfrm>
          <a:prstGeom prst="rect">
            <a:avLst/>
          </a:prstGeom>
        </p:spPr>
      </p:pic>
      <p:pic>
        <p:nvPicPr>
          <p:cNvPr id="4" name="Picture 3">
            <a:extLst>
              <a:ext uri="{FF2B5EF4-FFF2-40B4-BE49-F238E27FC236}">
                <a16:creationId xmlns:a16="http://schemas.microsoft.com/office/drawing/2014/main" id="{0D242047-4E9F-CF4E-84DC-4B45F9BF82D1}"/>
              </a:ext>
            </a:extLst>
          </p:cNvPr>
          <p:cNvPicPr>
            <a:picLocks noChangeAspect="1"/>
          </p:cNvPicPr>
          <p:nvPr/>
        </p:nvPicPr>
        <p:blipFill>
          <a:blip r:embed="rId8"/>
          <a:stretch>
            <a:fillRect/>
          </a:stretch>
        </p:blipFill>
        <p:spPr>
          <a:xfrm>
            <a:off x="736600" y="3736162"/>
            <a:ext cx="7950200" cy="27178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MEMS Rate Gyro</a:t>
            </a:r>
          </a:p>
        </p:txBody>
      </p:sp>
      <p:pic>
        <p:nvPicPr>
          <p:cNvPr id="20" name="Picture 19"/>
          <p:cNvPicPr>
            <a:picLocks noChangeAspect="1"/>
          </p:cNvPicPr>
          <p:nvPr/>
        </p:nvPicPr>
        <p:blipFill>
          <a:blip r:embed="rId2"/>
          <a:stretch>
            <a:fillRect/>
          </a:stretch>
        </p:blipFill>
        <p:spPr>
          <a:xfrm>
            <a:off x="1487690" y="1360694"/>
            <a:ext cx="6022230" cy="4366117"/>
          </a:xfrm>
          <a:prstGeom prst="rect">
            <a:avLst/>
          </a:prstGeom>
        </p:spPr>
      </p:pic>
    </p:spTree>
    <p:extLst>
      <p:ext uri="{BB962C8B-B14F-4D97-AF65-F5344CB8AC3E}">
        <p14:creationId xmlns:p14="http://schemas.microsoft.com/office/powerpoint/2010/main" val="2518375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Rate Gyro Model</a:t>
            </a:r>
          </a:p>
        </p:txBody>
      </p:sp>
      <p:pic>
        <p:nvPicPr>
          <p:cNvPr id="7" name="Picture 6"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947" y="1674853"/>
            <a:ext cx="8737600" cy="3136900"/>
          </a:xfrm>
          <a:prstGeom prst="rect">
            <a:avLst/>
          </a:prstGeom>
        </p:spPr>
      </p:pic>
    </p:spTree>
    <p:extLst>
      <p:ext uri="{BB962C8B-B14F-4D97-AF65-F5344CB8AC3E}">
        <p14:creationId xmlns:p14="http://schemas.microsoft.com/office/powerpoint/2010/main" val="3616331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Pressure Measurement</a:t>
            </a:r>
          </a:p>
        </p:txBody>
      </p:sp>
      <p:pic>
        <p:nvPicPr>
          <p:cNvPr id="15" name="Picture 14"/>
          <p:cNvPicPr>
            <a:picLocks noChangeAspect="1"/>
          </p:cNvPicPr>
          <p:nvPr/>
        </p:nvPicPr>
        <p:blipFill>
          <a:blip r:embed="rId2"/>
          <a:stretch>
            <a:fillRect/>
          </a:stretch>
        </p:blipFill>
        <p:spPr>
          <a:xfrm>
            <a:off x="762000" y="965160"/>
            <a:ext cx="7620000" cy="3644900"/>
          </a:xfrm>
          <a:prstGeom prst="rect">
            <a:avLst/>
          </a:prstGeom>
        </p:spPr>
      </p:pic>
      <p:pic>
        <p:nvPicPr>
          <p:cNvPr id="16" name="Picture 15"/>
          <p:cNvPicPr>
            <a:picLocks noChangeAspect="1"/>
          </p:cNvPicPr>
          <p:nvPr/>
        </p:nvPicPr>
        <p:blipFill>
          <a:blip r:embed="rId3"/>
          <a:stretch>
            <a:fillRect/>
          </a:stretch>
        </p:blipFill>
        <p:spPr>
          <a:xfrm>
            <a:off x="906815" y="4468048"/>
            <a:ext cx="1984066" cy="1984066"/>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Pressure Measurement</a:t>
            </a:r>
          </a:p>
        </p:txBody>
      </p:sp>
      <p:pic>
        <p:nvPicPr>
          <p:cNvPr id="3" name="Picture 2"/>
          <p:cNvPicPr>
            <a:picLocks noChangeAspect="1"/>
          </p:cNvPicPr>
          <p:nvPr/>
        </p:nvPicPr>
        <p:blipFill>
          <a:blip r:embed="rId2"/>
          <a:stretch>
            <a:fillRect/>
          </a:stretch>
        </p:blipFill>
        <p:spPr>
          <a:xfrm>
            <a:off x="1412906" y="1480523"/>
            <a:ext cx="6400103" cy="4363707"/>
          </a:xfrm>
          <a:prstGeom prst="rect">
            <a:avLst/>
          </a:prstGeom>
        </p:spPr>
      </p:pic>
    </p:spTree>
    <p:extLst>
      <p:ext uri="{BB962C8B-B14F-4D97-AF65-F5344CB8AC3E}">
        <p14:creationId xmlns:p14="http://schemas.microsoft.com/office/powerpoint/2010/main" val="22787336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10"/>
          <p:cNvCxnSpPr/>
          <p:nvPr/>
        </p:nvCxnSpPr>
        <p:spPr bwMode="auto">
          <a:xfrm>
            <a:off x="579295" y="2837397"/>
            <a:ext cx="1883116"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bwMode="auto">
          <a:xfrm>
            <a:off x="579295" y="4889915"/>
            <a:ext cx="1883116"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bwMode="auto">
          <a:xfrm rot="5400000">
            <a:off x="100637" y="4415196"/>
            <a:ext cx="969135"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bwMode="auto">
          <a:xfrm>
            <a:off x="327162" y="3940478"/>
            <a:ext cx="260012"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bwMode="auto">
          <a:xfrm>
            <a:off x="327162" y="3786834"/>
            <a:ext cx="260012"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bwMode="auto">
          <a:xfrm rot="5400000">
            <a:off x="100637" y="3312115"/>
            <a:ext cx="969135" cy="3940"/>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bwMode="auto">
          <a:xfrm rot="5400000">
            <a:off x="1435167" y="3864641"/>
            <a:ext cx="2072216" cy="1969"/>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42" name="Arc 41"/>
          <p:cNvSpPr/>
          <p:nvPr/>
        </p:nvSpPr>
        <p:spPr bwMode="auto">
          <a:xfrm flipH="1" flipV="1">
            <a:off x="1388877" y="4529444"/>
            <a:ext cx="260012" cy="260012"/>
          </a:xfrm>
          <a:prstGeom prst="arc">
            <a:avLst>
              <a:gd name="adj1" fmla="val 16200000"/>
              <a:gd name="adj2" fmla="val 5422144"/>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43" name="Arc 42"/>
          <p:cNvSpPr/>
          <p:nvPr/>
        </p:nvSpPr>
        <p:spPr bwMode="auto">
          <a:xfrm flipH="1" flipV="1">
            <a:off x="1388877" y="2937855"/>
            <a:ext cx="260012" cy="260012"/>
          </a:xfrm>
          <a:prstGeom prst="arc">
            <a:avLst>
              <a:gd name="adj1" fmla="val 16200000"/>
              <a:gd name="adj2" fmla="val 5422144"/>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cxnSp>
        <p:nvCxnSpPr>
          <p:cNvPr id="44" name="Straight Connector 43"/>
          <p:cNvCxnSpPr/>
          <p:nvPr/>
        </p:nvCxnSpPr>
        <p:spPr bwMode="auto">
          <a:xfrm rot="5400000">
            <a:off x="839307" y="3853806"/>
            <a:ext cx="1347335" cy="394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bwMode="auto">
          <a:xfrm rot="5400000">
            <a:off x="1466683" y="4829836"/>
            <a:ext cx="108339" cy="394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rot="5400000">
            <a:off x="1466684" y="2885656"/>
            <a:ext cx="108338" cy="394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a:off x="829068" y="2399200"/>
            <a:ext cx="679967" cy="1060649"/>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pic>
        <p:nvPicPr>
          <p:cNvPr id="26" name="Picture 25" descr="latex-image-1.pdf"/>
          <p:cNvPicPr>
            <a:picLocks noChangeAspect="1"/>
          </p:cNvPicPr>
          <p:nvPr/>
        </p:nvPicPr>
        <p:blipFill>
          <a:blip r:embed="rId3"/>
          <a:stretch>
            <a:fillRect/>
          </a:stretch>
        </p:blipFill>
        <p:spPr>
          <a:xfrm>
            <a:off x="442935" y="1854241"/>
            <a:ext cx="1166114" cy="425474"/>
          </a:xfrm>
          <a:prstGeom prst="rect">
            <a:avLst/>
          </a:prstGeom>
        </p:spPr>
      </p:pic>
      <p:pic>
        <p:nvPicPr>
          <p:cNvPr id="27" name="Picture 26" descr="latex-image-1.pdf"/>
          <p:cNvPicPr>
            <a:picLocks noChangeAspect="1"/>
          </p:cNvPicPr>
          <p:nvPr/>
        </p:nvPicPr>
        <p:blipFill>
          <a:blip r:embed="rId4"/>
          <a:stretch>
            <a:fillRect/>
          </a:stretch>
        </p:blipFill>
        <p:spPr>
          <a:xfrm>
            <a:off x="721775" y="3702791"/>
            <a:ext cx="677607" cy="393957"/>
          </a:xfrm>
          <a:prstGeom prst="rect">
            <a:avLst/>
          </a:prstGeom>
        </p:spPr>
      </p:pic>
      <p:pic>
        <p:nvPicPr>
          <p:cNvPr id="28" name="Picture 27" descr="latex-image-1.pdf"/>
          <p:cNvPicPr>
            <a:picLocks noChangeAspect="1"/>
          </p:cNvPicPr>
          <p:nvPr/>
        </p:nvPicPr>
        <p:blipFill>
          <a:blip r:embed="rId5"/>
          <a:stretch>
            <a:fillRect/>
          </a:stretch>
        </p:blipFill>
        <p:spPr>
          <a:xfrm>
            <a:off x="1653484" y="3702791"/>
            <a:ext cx="724882" cy="409716"/>
          </a:xfrm>
          <a:prstGeom prst="rect">
            <a:avLst/>
          </a:prstGeom>
        </p:spPr>
      </p:pic>
      <p:sp>
        <p:nvSpPr>
          <p:cNvPr id="2" name="Title 1"/>
          <p:cNvSpPr>
            <a:spLocks noGrp="1"/>
          </p:cNvSpPr>
          <p:nvPr>
            <p:ph type="title"/>
          </p:nvPr>
        </p:nvSpPr>
        <p:spPr/>
        <p:txBody>
          <a:bodyPr/>
          <a:lstStyle/>
          <a:p>
            <a:r>
              <a:rPr lang="en-US" dirty="0"/>
              <a:t>Altitude Measurement</a:t>
            </a:r>
          </a:p>
        </p:txBody>
      </p:sp>
      <p:pic>
        <p:nvPicPr>
          <p:cNvPr id="15" name="Picture 14"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34936" y="924630"/>
            <a:ext cx="5755617" cy="5556000"/>
          </a:xfrm>
          <a:prstGeom prst="rect">
            <a:avLst/>
          </a:prstGeom>
        </p:spPr>
      </p:pic>
    </p:spTree>
    <p:extLst>
      <p:ext uri="{BB962C8B-B14F-4D97-AF65-F5344CB8AC3E}">
        <p14:creationId xmlns:p14="http://schemas.microsoft.com/office/powerpoint/2010/main" val="551458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397"/>
            <a:ext cx="8229600" cy="734929"/>
          </a:xfrm>
        </p:spPr>
        <p:txBody>
          <a:bodyPr/>
          <a:lstStyle/>
          <a:p>
            <a:r>
              <a:rPr lang="en-US" dirty="0"/>
              <a:t>Altitude Measurement</a:t>
            </a:r>
          </a:p>
        </p:txBody>
      </p:sp>
      <p:pic>
        <p:nvPicPr>
          <p:cNvPr id="3" name="Picture 2" descr="sensors-pressure-compare.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533926"/>
            <a:ext cx="9144000" cy="3855308"/>
          </a:xfrm>
          <a:prstGeom prst="rect">
            <a:avLst/>
          </a:prstGeom>
        </p:spPr>
      </p:pic>
      <p:pic>
        <p:nvPicPr>
          <p:cNvPr id="4" name="Picture 3" descr="latex-image-1.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0701" y="937902"/>
            <a:ext cx="6197600" cy="1511300"/>
          </a:xfrm>
          <a:prstGeom prst="rect">
            <a:avLst/>
          </a:prstGeom>
        </p:spPr>
      </p:pic>
    </p:spTree>
    <p:extLst>
      <p:ext uri="{BB962C8B-B14F-4D97-AF65-F5344CB8AC3E}">
        <p14:creationId xmlns:p14="http://schemas.microsoft.com/office/powerpoint/2010/main" val="14907471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8" name="Group 87"/>
          <p:cNvGrpSpPr/>
          <p:nvPr/>
        </p:nvGrpSpPr>
        <p:grpSpPr>
          <a:xfrm>
            <a:off x="1902401" y="3699532"/>
            <a:ext cx="5598378" cy="2567284"/>
            <a:chOff x="2082800" y="1674285"/>
            <a:chExt cx="5346172" cy="2451628"/>
          </a:xfrm>
        </p:grpSpPr>
        <p:cxnSp>
          <p:nvCxnSpPr>
            <p:cNvPr id="3" name="Straight Connector 2"/>
            <p:cNvCxnSpPr/>
            <p:nvPr/>
          </p:nvCxnSpPr>
          <p:spPr bwMode="auto">
            <a:xfrm>
              <a:off x="3498850" y="3035300"/>
              <a:ext cx="2093913"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 name="Straight Connector 3"/>
            <p:cNvCxnSpPr/>
            <p:nvPr/>
          </p:nvCxnSpPr>
          <p:spPr bwMode="auto">
            <a:xfrm>
              <a:off x="3498850" y="3124200"/>
              <a:ext cx="2097088"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 name="Straight Connector 4"/>
            <p:cNvCxnSpPr/>
            <p:nvPr/>
          </p:nvCxnSpPr>
          <p:spPr bwMode="auto">
            <a:xfrm>
              <a:off x="3644900" y="3187700"/>
              <a:ext cx="4191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bwMode="auto">
            <a:xfrm>
              <a:off x="3638550" y="2974975"/>
              <a:ext cx="1954213"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bwMode="auto">
            <a:xfrm>
              <a:off x="4149725" y="3187700"/>
              <a:ext cx="1095375"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9" name="Arc 8"/>
            <p:cNvSpPr/>
            <p:nvPr/>
          </p:nvSpPr>
          <p:spPr bwMode="auto">
            <a:xfrm>
              <a:off x="3498850" y="2974975"/>
              <a:ext cx="276225" cy="120650"/>
            </a:xfrm>
            <a:prstGeom prst="arc">
              <a:avLst>
                <a:gd name="adj1" fmla="val 10777319"/>
                <a:gd name="adj2" fmla="val 16273813"/>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0" name="Arc 9"/>
            <p:cNvSpPr/>
            <p:nvPr/>
          </p:nvSpPr>
          <p:spPr bwMode="auto">
            <a:xfrm flipV="1">
              <a:off x="3505200" y="3067050"/>
              <a:ext cx="276225" cy="120650"/>
            </a:xfrm>
            <a:prstGeom prst="arc">
              <a:avLst>
                <a:gd name="adj1" fmla="val 10777319"/>
                <a:gd name="adj2" fmla="val 16273813"/>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cxnSp>
          <p:nvCxnSpPr>
            <p:cNvPr id="18" name="Straight Connector 17"/>
            <p:cNvCxnSpPr/>
            <p:nvPr/>
          </p:nvCxnSpPr>
          <p:spPr bwMode="auto">
            <a:xfrm>
              <a:off x="5618163" y="2654300"/>
              <a:ext cx="781050"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bwMode="auto">
            <a:xfrm>
              <a:off x="5618163" y="3505200"/>
              <a:ext cx="781050"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bwMode="auto">
            <a:xfrm rot="5400000">
              <a:off x="5419725" y="3308350"/>
              <a:ext cx="401638"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bwMode="auto">
            <a:xfrm>
              <a:off x="5513388" y="3111500"/>
              <a:ext cx="107950"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a:endCxn id="75" idx="2"/>
            </p:cNvCxnSpPr>
            <p:nvPr/>
          </p:nvCxnSpPr>
          <p:spPr bwMode="auto">
            <a:xfrm rot="5400000">
              <a:off x="4826794" y="3626644"/>
              <a:ext cx="817562" cy="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Straight Connector 23"/>
            <p:cNvCxnSpPr>
              <a:endCxn id="78" idx="2"/>
            </p:cNvCxnSpPr>
            <p:nvPr/>
          </p:nvCxnSpPr>
          <p:spPr bwMode="auto">
            <a:xfrm rot="5400000">
              <a:off x="4932363" y="3603625"/>
              <a:ext cx="773112"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bwMode="auto">
            <a:xfrm rot="5400000">
              <a:off x="5553869" y="3007519"/>
              <a:ext cx="762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bwMode="auto">
            <a:xfrm>
              <a:off x="5513388" y="3048000"/>
              <a:ext cx="107950"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p:nvCxnSpPr>
          <p:spPr bwMode="auto">
            <a:xfrm>
              <a:off x="6405563" y="3111500"/>
              <a:ext cx="109537"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bwMode="auto">
            <a:xfrm>
              <a:off x="6405563" y="3048000"/>
              <a:ext cx="109537"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bwMode="auto">
            <a:xfrm rot="5400000">
              <a:off x="5419725" y="2851150"/>
              <a:ext cx="401638" cy="1588"/>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bwMode="auto">
            <a:xfrm rot="5400000">
              <a:off x="6202363" y="3308350"/>
              <a:ext cx="401638" cy="1587"/>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bwMode="auto">
            <a:xfrm rot="5400000">
              <a:off x="6202363" y="2851150"/>
              <a:ext cx="401638" cy="1587"/>
            </a:xfrm>
            <a:prstGeom prst="line">
              <a:avLst/>
            </a:prstGeom>
            <a:ln w="222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bwMode="auto">
            <a:xfrm>
              <a:off x="5316538" y="3189288"/>
              <a:ext cx="277812"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bwMode="auto">
            <a:xfrm>
              <a:off x="3270250" y="3074988"/>
              <a:ext cx="225425" cy="1587"/>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bwMode="auto">
            <a:xfrm rot="5400000" flipH="1" flipV="1">
              <a:off x="3082131" y="2629694"/>
              <a:ext cx="639763" cy="257175"/>
            </a:xfrm>
            <a:prstGeom prst="line">
              <a:avLst/>
            </a:prstGeom>
            <a:ln w="9525"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bwMode="auto">
            <a:xfrm rot="5400000">
              <a:off x="5192713" y="3236913"/>
              <a:ext cx="109537"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bwMode="auto">
            <a:xfrm rot="5400000">
              <a:off x="5256213" y="3236913"/>
              <a:ext cx="109537"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a:stCxn id="78" idx="0"/>
              <a:endCxn id="83" idx="2"/>
            </p:cNvCxnSpPr>
            <p:nvPr/>
          </p:nvCxnSpPr>
          <p:spPr bwMode="auto">
            <a:xfrm>
              <a:off x="5359400" y="4032250"/>
              <a:ext cx="1320800" cy="3175"/>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a:stCxn id="75" idx="0"/>
              <a:endCxn id="93" idx="2"/>
            </p:cNvCxnSpPr>
            <p:nvPr/>
          </p:nvCxnSpPr>
          <p:spPr bwMode="auto">
            <a:xfrm>
              <a:off x="5324475" y="4124325"/>
              <a:ext cx="139065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a:stCxn id="84" idx="2"/>
              <a:endCxn id="83" idx="0"/>
            </p:cNvCxnSpPr>
            <p:nvPr/>
          </p:nvCxnSpPr>
          <p:spPr bwMode="auto">
            <a:xfrm rot="5400000">
              <a:off x="6308726" y="3579812"/>
              <a:ext cx="825500" cy="3175"/>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a:stCxn id="92" idx="2"/>
              <a:endCxn id="93" idx="0"/>
            </p:cNvCxnSpPr>
            <p:nvPr/>
          </p:nvCxnSpPr>
          <p:spPr bwMode="auto">
            <a:xfrm rot="5400000">
              <a:off x="6350000" y="3578225"/>
              <a:ext cx="911225" cy="3175"/>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8" name="Straight Connector 57"/>
            <p:cNvCxnSpPr>
              <a:endCxn id="92" idx="0"/>
            </p:cNvCxnSpPr>
            <p:nvPr/>
          </p:nvCxnSpPr>
          <p:spPr bwMode="auto">
            <a:xfrm>
              <a:off x="6443663" y="3035300"/>
              <a:ext cx="274637"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9" name="Straight Connector 58"/>
            <p:cNvCxnSpPr>
              <a:endCxn id="84" idx="0"/>
            </p:cNvCxnSpPr>
            <p:nvPr/>
          </p:nvCxnSpPr>
          <p:spPr bwMode="auto">
            <a:xfrm>
              <a:off x="6443663" y="3125788"/>
              <a:ext cx="236537"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3" name="Straight Connector 72"/>
            <p:cNvCxnSpPr/>
            <p:nvPr/>
          </p:nvCxnSpPr>
          <p:spPr bwMode="auto">
            <a:xfrm rot="5400000">
              <a:off x="5557044" y="3156744"/>
              <a:ext cx="762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75" name="Arc 74"/>
            <p:cNvSpPr/>
            <p:nvPr/>
          </p:nvSpPr>
          <p:spPr bwMode="auto">
            <a:xfrm flipH="1" flipV="1">
              <a:off x="5235575" y="3946525"/>
              <a:ext cx="177800" cy="17780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78" name="Arc 77"/>
            <p:cNvSpPr/>
            <p:nvPr/>
          </p:nvSpPr>
          <p:spPr bwMode="auto">
            <a:xfrm flipH="1" flipV="1">
              <a:off x="5318125" y="3949700"/>
              <a:ext cx="82550" cy="8255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83" name="Arc 82"/>
            <p:cNvSpPr/>
            <p:nvPr/>
          </p:nvSpPr>
          <p:spPr bwMode="auto">
            <a:xfrm rot="16200000" flipH="1" flipV="1">
              <a:off x="6638925" y="3952875"/>
              <a:ext cx="82550" cy="8255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84" name="Arc 83"/>
            <p:cNvSpPr/>
            <p:nvPr/>
          </p:nvSpPr>
          <p:spPr bwMode="auto">
            <a:xfrm rot="10800000" flipH="1" flipV="1">
              <a:off x="6638925" y="3127375"/>
              <a:ext cx="82550" cy="8255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92" name="Arc 91"/>
            <p:cNvSpPr/>
            <p:nvPr/>
          </p:nvSpPr>
          <p:spPr bwMode="auto">
            <a:xfrm rot="10800000" flipH="1" flipV="1">
              <a:off x="6629400" y="3035300"/>
              <a:ext cx="177800" cy="17780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93" name="Arc 92"/>
            <p:cNvSpPr/>
            <p:nvPr/>
          </p:nvSpPr>
          <p:spPr bwMode="auto">
            <a:xfrm rot="16200000" flipH="1" flipV="1">
              <a:off x="6626225" y="3946525"/>
              <a:ext cx="177800" cy="177800"/>
            </a:xfrm>
            <a:prstGeom prst="arc">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00" name="Arc 99"/>
            <p:cNvSpPr/>
            <p:nvPr/>
          </p:nvSpPr>
          <p:spPr bwMode="auto">
            <a:xfrm flipH="1" flipV="1">
              <a:off x="5975350" y="3355975"/>
              <a:ext cx="107950" cy="107950"/>
            </a:xfrm>
            <a:prstGeom prst="arc">
              <a:avLst>
                <a:gd name="adj1" fmla="val 16200000"/>
                <a:gd name="adj2" fmla="val 5422144"/>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101" name="Arc 100"/>
            <p:cNvSpPr/>
            <p:nvPr/>
          </p:nvSpPr>
          <p:spPr bwMode="auto">
            <a:xfrm flipH="1" flipV="1">
              <a:off x="5975350" y="2695575"/>
              <a:ext cx="107950" cy="107950"/>
            </a:xfrm>
            <a:prstGeom prst="arc">
              <a:avLst>
                <a:gd name="adj1" fmla="val 16200000"/>
                <a:gd name="adj2" fmla="val 5422144"/>
              </a:avLst>
            </a:prstGeom>
            <a:ln w="12700"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cxnSp>
          <p:nvCxnSpPr>
            <p:cNvPr id="102" name="Straight Connector 101"/>
            <p:cNvCxnSpPr/>
            <p:nvPr/>
          </p:nvCxnSpPr>
          <p:spPr bwMode="auto">
            <a:xfrm rot="5400000">
              <a:off x="5747544" y="3075781"/>
              <a:ext cx="55880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5" name="Straight Connector 104"/>
            <p:cNvCxnSpPr/>
            <p:nvPr/>
          </p:nvCxnSpPr>
          <p:spPr bwMode="auto">
            <a:xfrm rot="5400000">
              <a:off x="6007894" y="3480594"/>
              <a:ext cx="4445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8" name="Straight Connector 107"/>
            <p:cNvCxnSpPr/>
            <p:nvPr/>
          </p:nvCxnSpPr>
          <p:spPr bwMode="auto">
            <a:xfrm rot="5400000">
              <a:off x="6007894" y="2674144"/>
              <a:ext cx="44450"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p:nvPr/>
          </p:nvCxnSpPr>
          <p:spPr bwMode="auto">
            <a:xfrm>
              <a:off x="2082800" y="2565400"/>
              <a:ext cx="927100" cy="1588"/>
            </a:xfrm>
            <a:prstGeom prst="straightConnector1">
              <a:avLst/>
            </a:prstGeom>
            <a:ln>
              <a:solidFill>
                <a:srgbClr val="000000"/>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111" name="Straight Arrow Connector 110"/>
            <p:cNvCxnSpPr/>
            <p:nvPr/>
          </p:nvCxnSpPr>
          <p:spPr bwMode="auto">
            <a:xfrm>
              <a:off x="2082800" y="2913063"/>
              <a:ext cx="927100" cy="1587"/>
            </a:xfrm>
            <a:prstGeom prst="straightConnector1">
              <a:avLst/>
            </a:prstGeom>
            <a:ln>
              <a:solidFill>
                <a:srgbClr val="000000"/>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112" name="Straight Arrow Connector 111"/>
            <p:cNvCxnSpPr/>
            <p:nvPr/>
          </p:nvCxnSpPr>
          <p:spPr bwMode="auto">
            <a:xfrm>
              <a:off x="2082800" y="3259138"/>
              <a:ext cx="927100" cy="1587"/>
            </a:xfrm>
            <a:prstGeom prst="straightConnector1">
              <a:avLst/>
            </a:prstGeom>
            <a:ln>
              <a:solidFill>
                <a:srgbClr val="000000"/>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113" name="Straight Arrow Connector 112"/>
            <p:cNvCxnSpPr/>
            <p:nvPr/>
          </p:nvCxnSpPr>
          <p:spPr bwMode="auto">
            <a:xfrm>
              <a:off x="2082800" y="3606800"/>
              <a:ext cx="927100" cy="1588"/>
            </a:xfrm>
            <a:prstGeom prst="straightConnector1">
              <a:avLst/>
            </a:prstGeom>
            <a:ln>
              <a:solidFill>
                <a:srgbClr val="000000"/>
              </a:solidFill>
              <a:tailEnd type="triangle" w="med" len="lg"/>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bwMode="auto">
            <a:xfrm rot="16200000" flipV="1">
              <a:off x="3857625" y="3432175"/>
              <a:ext cx="565150" cy="63500"/>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bwMode="auto">
            <a:xfrm rot="5400000">
              <a:off x="6013450" y="2476500"/>
              <a:ext cx="457200" cy="431800"/>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bwMode="auto">
            <a:xfrm rot="5400000">
              <a:off x="5629275" y="2397125"/>
              <a:ext cx="419100" cy="57150"/>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bwMode="auto">
            <a:xfrm rot="5400000">
              <a:off x="4425950" y="2508250"/>
              <a:ext cx="755650" cy="171450"/>
            </a:xfrm>
            <a:prstGeom prst="line">
              <a:avLst/>
            </a:prstGeom>
            <a:ln w="9525"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pic>
          <p:nvPicPr>
            <p:cNvPr id="63" name="Picture 62" descr="latex-image-1.pdf"/>
            <p:cNvPicPr>
              <a:picLocks noChangeAspect="1"/>
            </p:cNvPicPr>
            <p:nvPr/>
          </p:nvPicPr>
          <p:blipFill>
            <a:blip r:embed="rId3"/>
            <a:stretch>
              <a:fillRect/>
            </a:stretch>
          </p:blipFill>
          <p:spPr>
            <a:xfrm>
              <a:off x="3327400" y="2254779"/>
              <a:ext cx="1168400" cy="165100"/>
            </a:xfrm>
            <a:prstGeom prst="rect">
              <a:avLst/>
            </a:prstGeom>
          </p:spPr>
        </p:pic>
        <p:pic>
          <p:nvPicPr>
            <p:cNvPr id="64" name="Picture 63" descr="latex-image-1.pdf"/>
            <p:cNvPicPr>
              <a:picLocks noChangeAspect="1"/>
            </p:cNvPicPr>
            <p:nvPr/>
          </p:nvPicPr>
          <p:blipFill>
            <a:blip r:embed="rId4"/>
            <a:stretch>
              <a:fillRect/>
            </a:stretch>
          </p:blipFill>
          <p:spPr>
            <a:xfrm>
              <a:off x="3919538" y="3786717"/>
              <a:ext cx="1219200" cy="165100"/>
            </a:xfrm>
            <a:prstGeom prst="rect">
              <a:avLst/>
            </a:prstGeom>
          </p:spPr>
        </p:pic>
        <p:pic>
          <p:nvPicPr>
            <p:cNvPr id="65" name="Picture 64" descr="latex-image-1.pdf"/>
            <p:cNvPicPr>
              <a:picLocks noChangeAspect="1"/>
            </p:cNvPicPr>
            <p:nvPr/>
          </p:nvPicPr>
          <p:blipFill>
            <a:blip r:embed="rId5"/>
            <a:stretch>
              <a:fillRect/>
            </a:stretch>
          </p:blipFill>
          <p:spPr>
            <a:xfrm>
              <a:off x="5750984" y="2988204"/>
              <a:ext cx="165100" cy="152400"/>
            </a:xfrm>
            <a:prstGeom prst="rect">
              <a:avLst/>
            </a:prstGeom>
          </p:spPr>
        </p:pic>
        <p:pic>
          <p:nvPicPr>
            <p:cNvPr id="80" name="Picture 79" descr="latex-image-1.pdf"/>
            <p:cNvPicPr>
              <a:picLocks noChangeAspect="1"/>
            </p:cNvPicPr>
            <p:nvPr/>
          </p:nvPicPr>
          <p:blipFill>
            <a:blip r:embed="rId6"/>
            <a:stretch>
              <a:fillRect/>
            </a:stretch>
          </p:blipFill>
          <p:spPr>
            <a:xfrm>
              <a:off x="6134630" y="2988204"/>
              <a:ext cx="177800" cy="152400"/>
            </a:xfrm>
            <a:prstGeom prst="rect">
              <a:avLst/>
            </a:prstGeom>
          </p:spPr>
        </p:pic>
        <p:pic>
          <p:nvPicPr>
            <p:cNvPr id="81" name="Picture 80" descr="latex-image-1.pdf"/>
            <p:cNvPicPr>
              <a:picLocks noChangeAspect="1"/>
            </p:cNvPicPr>
            <p:nvPr/>
          </p:nvPicPr>
          <p:blipFill>
            <a:blip r:embed="rId7"/>
            <a:stretch>
              <a:fillRect/>
            </a:stretch>
          </p:blipFill>
          <p:spPr>
            <a:xfrm>
              <a:off x="5821362" y="1674285"/>
              <a:ext cx="736600" cy="495300"/>
            </a:xfrm>
            <a:prstGeom prst="rect">
              <a:avLst/>
            </a:prstGeom>
          </p:spPr>
        </p:pic>
        <p:pic>
          <p:nvPicPr>
            <p:cNvPr id="82" name="Picture 81" descr="latex-image-1.pdf"/>
            <p:cNvPicPr>
              <a:picLocks noChangeAspect="1"/>
            </p:cNvPicPr>
            <p:nvPr/>
          </p:nvPicPr>
          <p:blipFill>
            <a:blip r:embed="rId8"/>
            <a:stretch>
              <a:fillRect/>
            </a:stretch>
          </p:blipFill>
          <p:spPr>
            <a:xfrm>
              <a:off x="4850871" y="1855789"/>
              <a:ext cx="762000" cy="317500"/>
            </a:xfrm>
            <a:prstGeom prst="rect">
              <a:avLst/>
            </a:prstGeom>
          </p:spPr>
        </p:pic>
        <p:pic>
          <p:nvPicPr>
            <p:cNvPr id="85" name="Picture 84" descr="latex-image-1.pdf"/>
            <p:cNvPicPr>
              <a:picLocks noChangeAspect="1"/>
            </p:cNvPicPr>
            <p:nvPr/>
          </p:nvPicPr>
          <p:blipFill>
            <a:blip r:embed="rId9"/>
            <a:stretch>
              <a:fillRect/>
            </a:stretch>
          </p:blipFill>
          <p:spPr>
            <a:xfrm>
              <a:off x="6489172" y="2123547"/>
              <a:ext cx="939800" cy="342900"/>
            </a:xfrm>
            <a:prstGeom prst="rect">
              <a:avLst/>
            </a:prstGeom>
          </p:spPr>
        </p:pic>
        <p:pic>
          <p:nvPicPr>
            <p:cNvPr id="87" name="Picture 86" descr="latex-image-1.pdf"/>
            <p:cNvPicPr>
              <a:picLocks noChangeAspect="1"/>
            </p:cNvPicPr>
            <p:nvPr/>
          </p:nvPicPr>
          <p:blipFill>
            <a:blip r:embed="rId10"/>
            <a:stretch>
              <a:fillRect/>
            </a:stretch>
          </p:blipFill>
          <p:spPr>
            <a:xfrm>
              <a:off x="2415646" y="2326217"/>
              <a:ext cx="165100" cy="139700"/>
            </a:xfrm>
            <a:prstGeom prst="rect">
              <a:avLst/>
            </a:prstGeom>
          </p:spPr>
        </p:pic>
      </p:grpSp>
      <p:sp>
        <p:nvSpPr>
          <p:cNvPr id="2" name="Title 1"/>
          <p:cNvSpPr>
            <a:spLocks noGrp="1"/>
          </p:cNvSpPr>
          <p:nvPr>
            <p:ph type="title"/>
          </p:nvPr>
        </p:nvSpPr>
        <p:spPr/>
        <p:txBody>
          <a:bodyPr/>
          <a:lstStyle/>
          <a:p>
            <a:r>
              <a:rPr lang="en-US" dirty="0"/>
              <a:t>Airspeed Measurement</a:t>
            </a:r>
          </a:p>
        </p:txBody>
      </p:sp>
      <p:pic>
        <p:nvPicPr>
          <p:cNvPr id="14" name="Picture 13" descr="latex-image-1.pd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10937" y="1090363"/>
            <a:ext cx="6045200" cy="2159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a:t>
            </a:r>
          </a:p>
        </p:txBody>
      </p:sp>
      <p:pic>
        <p:nvPicPr>
          <p:cNvPr id="7" name="Picture 6"/>
          <p:cNvPicPr>
            <a:picLocks noChangeAspect="1"/>
          </p:cNvPicPr>
          <p:nvPr/>
        </p:nvPicPr>
        <p:blipFill>
          <a:blip r:embed="rId3"/>
          <a:stretch>
            <a:fillRect/>
          </a:stretch>
        </p:blipFill>
        <p:spPr>
          <a:xfrm>
            <a:off x="406400" y="1257300"/>
            <a:ext cx="8331200" cy="4914900"/>
          </a:xfrm>
          <a:prstGeom prst="rect">
            <a:avLst/>
          </a:prstGeom>
        </p:spPr>
      </p:pic>
    </p:spTree>
    <p:extLst>
      <p:ext uri="{BB962C8B-B14F-4D97-AF65-F5344CB8AC3E}">
        <p14:creationId xmlns:p14="http://schemas.microsoft.com/office/powerpoint/2010/main" val="21382407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603" name="Group 98"/>
          <p:cNvGrpSpPr>
            <a:grpSpLocks/>
          </p:cNvGrpSpPr>
          <p:nvPr/>
        </p:nvGrpSpPr>
        <p:grpSpPr bwMode="auto">
          <a:xfrm>
            <a:off x="747704" y="3309241"/>
            <a:ext cx="1716087" cy="3181350"/>
            <a:chOff x="3856335" y="2787258"/>
            <a:chExt cx="1621692" cy="3496685"/>
          </a:xfrm>
        </p:grpSpPr>
        <p:cxnSp>
          <p:nvCxnSpPr>
            <p:cNvPr id="19" name="Straight Arrow Connector 18"/>
            <p:cNvCxnSpPr/>
            <p:nvPr/>
          </p:nvCxnSpPr>
          <p:spPr>
            <a:xfrm rot="6280129" flipH="1" flipV="1">
              <a:off x="2320742" y="4322851"/>
              <a:ext cx="3072685"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rot="6280129" flipH="1" flipV="1">
              <a:off x="3940934" y="4746849"/>
              <a:ext cx="3072686"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6280129" flipH="1" flipV="1">
              <a:off x="2551770" y="4383920"/>
              <a:ext cx="3072686"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6280129" flipH="1" flipV="1">
              <a:off x="2783546" y="4443995"/>
              <a:ext cx="3072686" cy="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6280129" flipH="1" flipV="1">
              <a:off x="3015324" y="4504316"/>
              <a:ext cx="3072685" cy="1501"/>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6280129" flipH="1" flipV="1">
              <a:off x="3246352" y="4565385"/>
              <a:ext cx="3072686" cy="1501"/>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rot="6280129" flipH="1" flipV="1">
              <a:off x="3478129" y="4627206"/>
              <a:ext cx="3072685" cy="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6280129" flipH="1" flipV="1">
              <a:off x="3709907" y="4685780"/>
              <a:ext cx="3072685"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grpSp>
      <p:cxnSp>
        <p:nvCxnSpPr>
          <p:cNvPr id="44" name="Straight Connector 43"/>
          <p:cNvCxnSpPr/>
          <p:nvPr/>
        </p:nvCxnSpPr>
        <p:spPr bwMode="auto">
          <a:xfrm rot="5400000" flipH="1" flipV="1">
            <a:off x="1831172" y="2997297"/>
            <a:ext cx="1423988" cy="101600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bwMode="auto">
          <a:xfrm rot="5400000" flipH="1" flipV="1">
            <a:off x="1729572" y="3175098"/>
            <a:ext cx="644525" cy="163512"/>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rot="5400000" flipH="1" flipV="1">
            <a:off x="845335" y="3286222"/>
            <a:ext cx="1787525"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1" name="Arc 60"/>
          <p:cNvSpPr/>
          <p:nvPr/>
        </p:nvSpPr>
        <p:spPr bwMode="auto">
          <a:xfrm>
            <a:off x="-450859" y="2451991"/>
            <a:ext cx="4386263" cy="4386262"/>
          </a:xfrm>
          <a:prstGeom prst="arc">
            <a:avLst>
              <a:gd name="adj1" fmla="val 16200000"/>
              <a:gd name="adj2" fmla="val 18327992"/>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63" name="Arc 62"/>
          <p:cNvSpPr/>
          <p:nvPr/>
        </p:nvSpPr>
        <p:spPr bwMode="auto">
          <a:xfrm>
            <a:off x="44441" y="2959991"/>
            <a:ext cx="3395663" cy="3395662"/>
          </a:xfrm>
          <a:prstGeom prst="arc">
            <a:avLst>
              <a:gd name="adj1" fmla="val 16200000"/>
              <a:gd name="adj2" fmla="val 16987646"/>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dirty="0"/>
          </a:p>
        </p:txBody>
      </p:sp>
      <p:sp>
        <p:nvSpPr>
          <p:cNvPr id="66" name="Arc 65"/>
          <p:cNvSpPr/>
          <p:nvPr/>
        </p:nvSpPr>
        <p:spPr bwMode="auto">
          <a:xfrm>
            <a:off x="44441" y="2959991"/>
            <a:ext cx="3395663" cy="3395662"/>
          </a:xfrm>
          <a:prstGeom prst="arc">
            <a:avLst>
              <a:gd name="adj1" fmla="val 16963758"/>
              <a:gd name="adj2" fmla="val 18304048"/>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dirty="0"/>
          </a:p>
        </p:txBody>
      </p:sp>
      <p:cxnSp>
        <p:nvCxnSpPr>
          <p:cNvPr id="68" name="Straight Connector 67"/>
          <p:cNvCxnSpPr/>
          <p:nvPr/>
        </p:nvCxnSpPr>
        <p:spPr bwMode="auto">
          <a:xfrm rot="5400000" flipH="1" flipV="1">
            <a:off x="3036085" y="2308322"/>
            <a:ext cx="468313" cy="33337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bwMode="auto">
          <a:xfrm rot="16200000" flipV="1">
            <a:off x="1457317" y="2037653"/>
            <a:ext cx="552450" cy="952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bwMode="auto">
          <a:xfrm rot="5400000" flipH="1" flipV="1">
            <a:off x="2055804" y="2053528"/>
            <a:ext cx="558800" cy="13652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sp>
        <p:nvSpPr>
          <p:cNvPr id="25613" name="TextBox 57"/>
          <p:cNvSpPr txBox="1">
            <a:spLocks noChangeArrowheads="1"/>
          </p:cNvSpPr>
          <p:nvPr/>
        </p:nvSpPr>
        <p:spPr bwMode="auto">
          <a:xfrm>
            <a:off x="1357304" y="1094678"/>
            <a:ext cx="626744" cy="307777"/>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north</a:t>
            </a:r>
          </a:p>
        </p:txBody>
      </p:sp>
      <p:sp>
        <p:nvSpPr>
          <p:cNvPr id="25614" name="TextBox 57"/>
          <p:cNvSpPr txBox="1">
            <a:spLocks noChangeArrowheads="1"/>
          </p:cNvSpPr>
          <p:nvPr/>
        </p:nvSpPr>
        <p:spPr bwMode="auto">
          <a:xfrm>
            <a:off x="2281229" y="1001016"/>
            <a:ext cx="917575" cy="523875"/>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magnetic</a:t>
            </a:r>
          </a:p>
          <a:p>
            <a:r>
              <a:rPr lang="en-US" sz="1400" i="1">
                <a:latin typeface="Calibri" charset="0"/>
                <a:ea typeface="Calibri" charset="0"/>
                <a:cs typeface="Calibri" charset="0"/>
              </a:rPr>
              <a:t>north</a:t>
            </a:r>
          </a:p>
        </p:txBody>
      </p:sp>
      <p:sp>
        <p:nvSpPr>
          <p:cNvPr id="25615" name="TextBox 57"/>
          <p:cNvSpPr txBox="1">
            <a:spLocks noChangeArrowheads="1"/>
          </p:cNvSpPr>
          <p:nvPr/>
        </p:nvSpPr>
        <p:spPr bwMode="auto">
          <a:xfrm>
            <a:off x="739766" y="2771078"/>
            <a:ext cx="987425" cy="307975"/>
          </a:xfrm>
          <a:prstGeom prst="rect">
            <a:avLst/>
          </a:prstGeom>
          <a:noFill/>
          <a:ln w="9525">
            <a:noFill/>
            <a:miter lim="800000"/>
            <a:headEnd/>
            <a:tailEnd/>
          </a:ln>
        </p:spPr>
        <p:txBody>
          <a:bodyPr>
            <a:prstTxWarp prst="textNoShape">
              <a:avLst/>
            </a:prstTxWarp>
            <a:spAutoFit/>
          </a:bodyPr>
          <a:lstStyle/>
          <a:p>
            <a:r>
              <a:rPr lang="en-US" sz="1400" i="1">
                <a:latin typeface="Calibri" charset="0"/>
                <a:ea typeface="Calibri" charset="0"/>
                <a:cs typeface="Calibri" charset="0"/>
              </a:rPr>
              <a:t>declination</a:t>
            </a:r>
          </a:p>
        </p:txBody>
      </p:sp>
      <p:sp>
        <p:nvSpPr>
          <p:cNvPr id="25616" name="TextBox 57"/>
          <p:cNvSpPr txBox="1">
            <a:spLocks noChangeArrowheads="1"/>
          </p:cNvSpPr>
          <p:nvPr/>
        </p:nvSpPr>
        <p:spPr bwMode="auto">
          <a:xfrm>
            <a:off x="2730491" y="4383978"/>
            <a:ext cx="922338" cy="738188"/>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local</a:t>
            </a:r>
          </a:p>
          <a:p>
            <a:r>
              <a:rPr lang="en-US" sz="1400" i="1">
                <a:latin typeface="Calibri" charset="0"/>
                <a:ea typeface="Calibri" charset="0"/>
                <a:cs typeface="Calibri" charset="0"/>
              </a:rPr>
              <a:t>magnetic </a:t>
            </a:r>
          </a:p>
          <a:p>
            <a:r>
              <a:rPr lang="en-US" sz="1400" i="1">
                <a:latin typeface="Calibri" charset="0"/>
                <a:ea typeface="Calibri" charset="0"/>
                <a:cs typeface="Calibri" charset="0"/>
              </a:rPr>
              <a:t>field</a:t>
            </a:r>
          </a:p>
        </p:txBody>
      </p:sp>
      <p:pic>
        <p:nvPicPr>
          <p:cNvPr id="32" name="Picture 31" descr="latex-image-1.pdf"/>
          <p:cNvPicPr>
            <a:picLocks noChangeAspect="1"/>
          </p:cNvPicPr>
          <p:nvPr/>
        </p:nvPicPr>
        <p:blipFill>
          <a:blip r:embed="rId3"/>
          <a:stretch>
            <a:fillRect/>
          </a:stretch>
        </p:blipFill>
        <p:spPr>
          <a:xfrm>
            <a:off x="3430579" y="1996378"/>
            <a:ext cx="254000" cy="203200"/>
          </a:xfrm>
          <a:prstGeom prst="rect">
            <a:avLst/>
          </a:prstGeom>
        </p:spPr>
      </p:pic>
      <p:pic>
        <p:nvPicPr>
          <p:cNvPr id="33" name="Picture 32" descr="latex-image-1.pdf"/>
          <p:cNvPicPr>
            <a:picLocks noChangeAspect="1"/>
          </p:cNvPicPr>
          <p:nvPr/>
        </p:nvPicPr>
        <p:blipFill>
          <a:blip r:embed="rId4"/>
          <a:stretch>
            <a:fillRect/>
          </a:stretch>
        </p:blipFill>
        <p:spPr>
          <a:xfrm>
            <a:off x="2366954" y="2848866"/>
            <a:ext cx="304800" cy="215900"/>
          </a:xfrm>
          <a:prstGeom prst="rect">
            <a:avLst/>
          </a:prstGeom>
        </p:spPr>
      </p:pic>
      <p:pic>
        <p:nvPicPr>
          <p:cNvPr id="34" name="Picture 33" descr="latex-image-1.pdf"/>
          <p:cNvPicPr>
            <a:picLocks noChangeAspect="1"/>
          </p:cNvPicPr>
          <p:nvPr/>
        </p:nvPicPr>
        <p:blipFill>
          <a:blip r:embed="rId5"/>
          <a:stretch>
            <a:fillRect/>
          </a:stretch>
        </p:blipFill>
        <p:spPr>
          <a:xfrm>
            <a:off x="1893879" y="2747266"/>
            <a:ext cx="114300" cy="165100"/>
          </a:xfrm>
          <a:prstGeom prst="rect">
            <a:avLst/>
          </a:prstGeom>
        </p:spPr>
      </p:pic>
      <p:pic>
        <p:nvPicPr>
          <p:cNvPr id="35" name="Picture 34" descr="latex-image-1.pdf"/>
          <p:cNvPicPr>
            <a:picLocks noChangeAspect="1"/>
          </p:cNvPicPr>
          <p:nvPr/>
        </p:nvPicPr>
        <p:blipFill>
          <a:blip r:embed="rId6"/>
          <a:stretch>
            <a:fillRect/>
          </a:stretch>
        </p:blipFill>
        <p:spPr>
          <a:xfrm>
            <a:off x="1535104" y="2332928"/>
            <a:ext cx="152400" cy="215900"/>
          </a:xfrm>
          <a:prstGeom prst="rect">
            <a:avLst/>
          </a:prstGeom>
        </p:spPr>
      </p:pic>
      <p:pic>
        <p:nvPicPr>
          <p:cNvPr id="36" name="Picture 35" descr="latex-image-1.pdf"/>
          <p:cNvPicPr>
            <a:picLocks noChangeAspect="1"/>
          </p:cNvPicPr>
          <p:nvPr/>
        </p:nvPicPr>
        <p:blipFill>
          <a:blip r:embed="rId7"/>
          <a:stretch>
            <a:fillRect/>
          </a:stretch>
        </p:blipFill>
        <p:spPr>
          <a:xfrm>
            <a:off x="1681154" y="1550291"/>
            <a:ext cx="177800" cy="165100"/>
          </a:xfrm>
          <a:prstGeom prst="rect">
            <a:avLst/>
          </a:prstGeom>
        </p:spPr>
      </p:pic>
      <p:pic>
        <p:nvPicPr>
          <p:cNvPr id="40" name="Picture 39" descr="shadow top.tif"/>
          <p:cNvPicPr>
            <a:picLocks noChangeAspect="1"/>
          </p:cNvPicPr>
          <p:nvPr/>
        </p:nvPicPr>
        <p:blipFill>
          <a:blip r:embed="rId8"/>
          <a:srcRect l="11990" t="13209" r="9538" b="13411"/>
          <a:stretch>
            <a:fillRect/>
          </a:stretch>
        </p:blipFill>
        <p:spPr>
          <a:xfrm rot="2159678">
            <a:off x="183253" y="4109765"/>
            <a:ext cx="2557714" cy="1793795"/>
          </a:xfrm>
          <a:prstGeom prst="rect">
            <a:avLst/>
          </a:prstGeom>
        </p:spPr>
      </p:pic>
      <p:sp>
        <p:nvSpPr>
          <p:cNvPr id="2" name="Title 1"/>
          <p:cNvSpPr>
            <a:spLocks noGrp="1"/>
          </p:cNvSpPr>
          <p:nvPr>
            <p:ph type="title"/>
          </p:nvPr>
        </p:nvSpPr>
        <p:spPr>
          <a:xfrm>
            <a:off x="457200" y="141692"/>
            <a:ext cx="8229600" cy="734929"/>
          </a:xfrm>
        </p:spPr>
        <p:txBody>
          <a:bodyPr/>
          <a:lstStyle/>
          <a:p>
            <a:r>
              <a:rPr lang="en-US" dirty="0"/>
              <a:t>Magnetometer</a:t>
            </a:r>
          </a:p>
        </p:txBody>
      </p:sp>
      <p:pic>
        <p:nvPicPr>
          <p:cNvPr id="38" name="Picture 17" descr="testnew2.png">
            <a:extLst>
              <a:ext uri="{FF2B5EF4-FFF2-40B4-BE49-F238E27FC236}">
                <a16:creationId xmlns:a16="http://schemas.microsoft.com/office/drawing/2014/main" id="{806DB6BE-603F-4F43-802E-64AC7E8E363C}"/>
              </a:ext>
            </a:extLst>
          </p:cNvPr>
          <p:cNvPicPr>
            <a:picLocks noChangeAspect="1"/>
          </p:cNvPicPr>
          <p:nvPr/>
        </p:nvPicPr>
        <p:blipFill>
          <a:blip r:embed="rId9"/>
          <a:srcRect/>
          <a:stretch>
            <a:fillRect/>
          </a:stretch>
        </p:blipFill>
        <p:spPr bwMode="auto">
          <a:xfrm>
            <a:off x="4490705" y="1037008"/>
            <a:ext cx="2110196" cy="574383"/>
          </a:xfrm>
          <a:prstGeom prst="rect">
            <a:avLst/>
          </a:prstGeom>
          <a:noFill/>
          <a:ln w="9525">
            <a:noFill/>
            <a:miter lim="800000"/>
            <a:headEnd/>
            <a:tailEnd/>
          </a:ln>
        </p:spPr>
      </p:pic>
      <p:cxnSp>
        <p:nvCxnSpPr>
          <p:cNvPr id="39" name="Straight Connector 38">
            <a:extLst>
              <a:ext uri="{FF2B5EF4-FFF2-40B4-BE49-F238E27FC236}">
                <a16:creationId xmlns:a16="http://schemas.microsoft.com/office/drawing/2014/main" id="{94481394-7065-C24D-881F-C941ECBD3898}"/>
              </a:ext>
            </a:extLst>
          </p:cNvPr>
          <p:cNvCxnSpPr>
            <a:cxnSpLocks/>
          </p:cNvCxnSpPr>
          <p:nvPr/>
        </p:nvCxnSpPr>
        <p:spPr bwMode="auto">
          <a:xfrm>
            <a:off x="6215280" y="1567399"/>
            <a:ext cx="1175223" cy="0"/>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42" name="Straight Connector 41">
            <a:extLst>
              <a:ext uri="{FF2B5EF4-FFF2-40B4-BE49-F238E27FC236}">
                <a16:creationId xmlns:a16="http://schemas.microsoft.com/office/drawing/2014/main" id="{65C62A5B-9EAB-C046-9E1B-34484ED1DF34}"/>
              </a:ext>
            </a:extLst>
          </p:cNvPr>
          <p:cNvCxnSpPr>
            <a:cxnSpLocks/>
          </p:cNvCxnSpPr>
          <p:nvPr/>
        </p:nvCxnSpPr>
        <p:spPr bwMode="auto">
          <a:xfrm>
            <a:off x="6110343" y="1549100"/>
            <a:ext cx="1086523" cy="925158"/>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sp>
        <p:nvSpPr>
          <p:cNvPr id="43" name="Arc 42">
            <a:extLst>
              <a:ext uri="{FF2B5EF4-FFF2-40B4-BE49-F238E27FC236}">
                <a16:creationId xmlns:a16="http://schemas.microsoft.com/office/drawing/2014/main" id="{35BA3279-5077-BE4B-9F48-B9521894FCE0}"/>
              </a:ext>
            </a:extLst>
          </p:cNvPr>
          <p:cNvSpPr/>
          <p:nvPr/>
        </p:nvSpPr>
        <p:spPr bwMode="auto">
          <a:xfrm>
            <a:off x="2778229" y="-816542"/>
            <a:ext cx="4386263" cy="4386262"/>
          </a:xfrm>
          <a:prstGeom prst="arc">
            <a:avLst>
              <a:gd name="adj1" fmla="val 346426"/>
              <a:gd name="adj2" fmla="val 1445895"/>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pic>
        <p:nvPicPr>
          <p:cNvPr id="7" name="Picture 6">
            <a:extLst>
              <a:ext uri="{FF2B5EF4-FFF2-40B4-BE49-F238E27FC236}">
                <a16:creationId xmlns:a16="http://schemas.microsoft.com/office/drawing/2014/main" id="{AA973D17-A52E-434B-8D2F-BD9660899DD5}"/>
              </a:ext>
            </a:extLst>
          </p:cNvPr>
          <p:cNvPicPr>
            <a:picLocks noChangeAspect="1"/>
          </p:cNvPicPr>
          <p:nvPr/>
        </p:nvPicPr>
        <p:blipFill>
          <a:blip r:embed="rId10"/>
          <a:stretch>
            <a:fillRect/>
          </a:stretch>
        </p:blipFill>
        <p:spPr>
          <a:xfrm>
            <a:off x="7151968" y="1937197"/>
            <a:ext cx="1079500" cy="165100"/>
          </a:xfrm>
          <a:prstGeom prst="rect">
            <a:avLst/>
          </a:prstGeom>
        </p:spPr>
      </p:pic>
      <p:pic>
        <p:nvPicPr>
          <p:cNvPr id="10" name="Picture 9">
            <a:extLst>
              <a:ext uri="{FF2B5EF4-FFF2-40B4-BE49-F238E27FC236}">
                <a16:creationId xmlns:a16="http://schemas.microsoft.com/office/drawing/2014/main" id="{31744AB1-BE82-0343-9FC0-D3C2DFBF5364}"/>
              </a:ext>
            </a:extLst>
          </p:cNvPr>
          <p:cNvPicPr>
            <a:picLocks noChangeAspect="1"/>
          </p:cNvPicPr>
          <p:nvPr/>
        </p:nvPicPr>
        <p:blipFill>
          <a:blip r:embed="rId11"/>
          <a:stretch>
            <a:fillRect/>
          </a:stretch>
        </p:blipFill>
        <p:spPr>
          <a:xfrm>
            <a:off x="2385882" y="1569496"/>
            <a:ext cx="241300" cy="190500"/>
          </a:xfrm>
          <a:prstGeom prst="rect">
            <a:avLst/>
          </a:prstGeom>
        </p:spPr>
      </p:pic>
      <p:pic>
        <p:nvPicPr>
          <p:cNvPr id="4" name="Picture 3">
            <a:extLst>
              <a:ext uri="{FF2B5EF4-FFF2-40B4-BE49-F238E27FC236}">
                <a16:creationId xmlns:a16="http://schemas.microsoft.com/office/drawing/2014/main" id="{E28DE0CA-E510-004B-888A-BBC296D6B16A}"/>
              </a:ext>
            </a:extLst>
          </p:cNvPr>
          <p:cNvPicPr>
            <a:picLocks noChangeAspect="1"/>
          </p:cNvPicPr>
          <p:nvPr/>
        </p:nvPicPr>
        <p:blipFill>
          <a:blip r:embed="rId12"/>
          <a:stretch>
            <a:fillRect/>
          </a:stretch>
        </p:blipFill>
        <p:spPr>
          <a:xfrm>
            <a:off x="3989532" y="2533650"/>
            <a:ext cx="4406900" cy="39243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79"/>
          <p:cNvSpPr>
            <a:spLocks noGrp="1"/>
          </p:cNvSpPr>
          <p:nvPr>
            <p:ph type="title"/>
          </p:nvPr>
        </p:nvSpPr>
        <p:spPr>
          <a:xfrm>
            <a:off x="479678" y="152930"/>
            <a:ext cx="8229600" cy="734929"/>
          </a:xfrm>
        </p:spPr>
        <p:txBody>
          <a:bodyPr/>
          <a:lstStyle/>
          <a:p>
            <a:r>
              <a:rPr lang="en-US" dirty="0"/>
              <a:t>Magnetic Declination Variation</a:t>
            </a:r>
          </a:p>
        </p:txBody>
      </p:sp>
      <p:grpSp>
        <p:nvGrpSpPr>
          <p:cNvPr id="82" name="Group 81">
            <a:extLst>
              <a:ext uri="{FF2B5EF4-FFF2-40B4-BE49-F238E27FC236}">
                <a16:creationId xmlns:a16="http://schemas.microsoft.com/office/drawing/2014/main" id="{B94BDDEA-C5C6-CC4B-8196-05D622456F7D}"/>
              </a:ext>
            </a:extLst>
          </p:cNvPr>
          <p:cNvGrpSpPr/>
          <p:nvPr/>
        </p:nvGrpSpPr>
        <p:grpSpPr>
          <a:xfrm>
            <a:off x="1076873" y="849855"/>
            <a:ext cx="6926816" cy="5178435"/>
            <a:chOff x="97928" y="894911"/>
            <a:chExt cx="9046072" cy="5499140"/>
          </a:xfrm>
        </p:grpSpPr>
        <p:grpSp>
          <p:nvGrpSpPr>
            <p:cNvPr id="2" name="Group 1"/>
            <p:cNvGrpSpPr/>
            <p:nvPr/>
          </p:nvGrpSpPr>
          <p:grpSpPr>
            <a:xfrm>
              <a:off x="97928" y="894911"/>
              <a:ext cx="9046072" cy="5074615"/>
              <a:chOff x="97695" y="1098835"/>
              <a:chExt cx="9046072" cy="5074615"/>
            </a:xfrm>
          </p:grpSpPr>
          <p:pic>
            <p:nvPicPr>
              <p:cNvPr id="3" name="Picture 2" descr="World_Magnetic_Model_Main_Field_Declination_D_2010.png"/>
              <p:cNvPicPr>
                <a:picLocks noChangeAspect="1"/>
              </p:cNvPicPr>
              <p:nvPr/>
            </p:nvPicPr>
            <p:blipFill>
              <a:blip r:embed="rId2"/>
              <a:srcRect l="2628" t="14111" r="2265" b="11222"/>
              <a:stretch>
                <a:fillRect/>
              </a:stretch>
            </p:blipFill>
            <p:spPr>
              <a:xfrm>
                <a:off x="434201" y="1333500"/>
                <a:ext cx="8358367" cy="4637058"/>
              </a:xfrm>
              <a:prstGeom prst="rect">
                <a:avLst/>
              </a:prstGeom>
            </p:spPr>
          </p:pic>
          <p:grpSp>
            <p:nvGrpSpPr>
              <p:cNvPr id="4" name="Group 3"/>
              <p:cNvGrpSpPr/>
              <p:nvPr/>
            </p:nvGrpSpPr>
            <p:grpSpPr>
              <a:xfrm>
                <a:off x="228600" y="1098835"/>
                <a:ext cx="8741902" cy="261610"/>
                <a:chOff x="228600" y="935995"/>
                <a:chExt cx="8741902" cy="261610"/>
              </a:xfrm>
            </p:grpSpPr>
            <p:sp>
              <p:nvSpPr>
                <p:cNvPr id="67" name="TextBox 66"/>
                <p:cNvSpPr txBox="1"/>
                <p:nvPr/>
              </p:nvSpPr>
              <p:spPr>
                <a:xfrm>
                  <a:off x="4462545" y="935995"/>
                  <a:ext cx="303964" cy="261610"/>
                </a:xfrm>
                <a:prstGeom prst="rect">
                  <a:avLst/>
                </a:prstGeom>
                <a:noFill/>
              </p:spPr>
              <p:txBody>
                <a:bodyPr wrap="none" rtlCol="0">
                  <a:spAutoFit/>
                </a:bodyPr>
                <a:lstStyle/>
                <a:p>
                  <a:r>
                    <a:rPr lang="en-US" sz="1100"/>
                    <a:t>0°</a:t>
                  </a:r>
                </a:p>
              </p:txBody>
            </p:sp>
            <p:sp>
              <p:nvSpPr>
                <p:cNvPr id="68" name="TextBox 67"/>
                <p:cNvSpPr txBox="1"/>
                <p:nvPr/>
              </p:nvSpPr>
              <p:spPr>
                <a:xfrm>
                  <a:off x="5106622" y="935995"/>
                  <a:ext cx="375461" cy="261610"/>
                </a:xfrm>
                <a:prstGeom prst="rect">
                  <a:avLst/>
                </a:prstGeom>
                <a:noFill/>
              </p:spPr>
              <p:txBody>
                <a:bodyPr wrap="none" rtlCol="0">
                  <a:spAutoFit/>
                </a:bodyPr>
                <a:lstStyle/>
                <a:p>
                  <a:r>
                    <a:rPr lang="en-US" sz="1100"/>
                    <a:t>30°</a:t>
                  </a:r>
                </a:p>
              </p:txBody>
            </p:sp>
            <p:sp>
              <p:nvSpPr>
                <p:cNvPr id="69" name="TextBox 68"/>
                <p:cNvSpPr txBox="1"/>
                <p:nvPr/>
              </p:nvSpPr>
              <p:spPr>
                <a:xfrm>
                  <a:off x="5800486" y="935995"/>
                  <a:ext cx="375461" cy="261610"/>
                </a:xfrm>
                <a:prstGeom prst="rect">
                  <a:avLst/>
                </a:prstGeom>
                <a:noFill/>
              </p:spPr>
              <p:txBody>
                <a:bodyPr wrap="none" rtlCol="0">
                  <a:spAutoFit/>
                </a:bodyPr>
                <a:lstStyle/>
                <a:p>
                  <a:r>
                    <a:rPr lang="en-US" sz="1100"/>
                    <a:t>60°</a:t>
                  </a:r>
                </a:p>
              </p:txBody>
            </p:sp>
            <p:sp>
              <p:nvSpPr>
                <p:cNvPr id="70" name="TextBox 69"/>
                <p:cNvSpPr txBox="1"/>
                <p:nvPr/>
              </p:nvSpPr>
              <p:spPr>
                <a:xfrm>
                  <a:off x="6494350" y="935995"/>
                  <a:ext cx="375461" cy="261610"/>
                </a:xfrm>
                <a:prstGeom prst="rect">
                  <a:avLst/>
                </a:prstGeom>
                <a:noFill/>
              </p:spPr>
              <p:txBody>
                <a:bodyPr wrap="none" rtlCol="0">
                  <a:spAutoFit/>
                </a:bodyPr>
                <a:lstStyle/>
                <a:p>
                  <a:r>
                    <a:rPr lang="en-US" sz="1100"/>
                    <a:t>90°</a:t>
                  </a:r>
                </a:p>
              </p:txBody>
            </p:sp>
            <p:sp>
              <p:nvSpPr>
                <p:cNvPr id="71" name="TextBox 70"/>
                <p:cNvSpPr txBox="1"/>
                <p:nvPr/>
              </p:nvSpPr>
              <p:spPr>
                <a:xfrm>
                  <a:off x="7133939" y="935995"/>
                  <a:ext cx="446957" cy="261610"/>
                </a:xfrm>
                <a:prstGeom prst="rect">
                  <a:avLst/>
                </a:prstGeom>
                <a:noFill/>
              </p:spPr>
              <p:txBody>
                <a:bodyPr wrap="none" rtlCol="0">
                  <a:spAutoFit/>
                </a:bodyPr>
                <a:lstStyle/>
                <a:p>
                  <a:r>
                    <a:rPr lang="en-US" sz="1100"/>
                    <a:t>120°</a:t>
                  </a:r>
                </a:p>
              </p:txBody>
            </p:sp>
            <p:sp>
              <p:nvSpPr>
                <p:cNvPr id="72" name="TextBox 71"/>
                <p:cNvSpPr txBox="1"/>
                <p:nvPr/>
              </p:nvSpPr>
              <p:spPr>
                <a:xfrm>
                  <a:off x="7823314" y="935995"/>
                  <a:ext cx="446957" cy="261610"/>
                </a:xfrm>
                <a:prstGeom prst="rect">
                  <a:avLst/>
                </a:prstGeom>
                <a:noFill/>
              </p:spPr>
              <p:txBody>
                <a:bodyPr wrap="none" rtlCol="0">
                  <a:spAutoFit/>
                </a:bodyPr>
                <a:lstStyle/>
                <a:p>
                  <a:r>
                    <a:rPr lang="en-US" sz="1100"/>
                    <a:t>150°</a:t>
                  </a:r>
                </a:p>
              </p:txBody>
            </p:sp>
            <p:sp>
              <p:nvSpPr>
                <p:cNvPr id="73" name="TextBox 72"/>
                <p:cNvSpPr txBox="1"/>
                <p:nvPr/>
              </p:nvSpPr>
              <p:spPr>
                <a:xfrm>
                  <a:off x="8523545" y="935995"/>
                  <a:ext cx="446957" cy="261610"/>
                </a:xfrm>
                <a:prstGeom prst="rect">
                  <a:avLst/>
                </a:prstGeom>
                <a:noFill/>
              </p:spPr>
              <p:txBody>
                <a:bodyPr wrap="none" rtlCol="0">
                  <a:spAutoFit/>
                </a:bodyPr>
                <a:lstStyle/>
                <a:p>
                  <a:r>
                    <a:rPr lang="en-US" sz="1100"/>
                    <a:t>180°</a:t>
                  </a:r>
                </a:p>
              </p:txBody>
            </p:sp>
            <p:sp>
              <p:nvSpPr>
                <p:cNvPr id="74" name="TextBox 73"/>
                <p:cNvSpPr txBox="1"/>
                <p:nvPr/>
              </p:nvSpPr>
              <p:spPr>
                <a:xfrm>
                  <a:off x="3686330" y="935995"/>
                  <a:ext cx="446957" cy="261610"/>
                </a:xfrm>
                <a:prstGeom prst="rect">
                  <a:avLst/>
                </a:prstGeom>
                <a:noFill/>
              </p:spPr>
              <p:txBody>
                <a:bodyPr wrap="none" rtlCol="0">
                  <a:spAutoFit/>
                </a:bodyPr>
                <a:lstStyle/>
                <a:p>
                  <a:r>
                    <a:rPr lang="en-US" sz="1100" dirty="0"/>
                    <a:t>330°</a:t>
                  </a:r>
                </a:p>
              </p:txBody>
            </p:sp>
            <p:sp>
              <p:nvSpPr>
                <p:cNvPr id="75" name="TextBox 74"/>
                <p:cNvSpPr txBox="1"/>
                <p:nvPr/>
              </p:nvSpPr>
              <p:spPr>
                <a:xfrm>
                  <a:off x="3007810" y="935995"/>
                  <a:ext cx="446957" cy="261610"/>
                </a:xfrm>
                <a:prstGeom prst="rect">
                  <a:avLst/>
                </a:prstGeom>
                <a:noFill/>
              </p:spPr>
              <p:txBody>
                <a:bodyPr wrap="none" rtlCol="0">
                  <a:spAutoFit/>
                </a:bodyPr>
                <a:lstStyle/>
                <a:p>
                  <a:r>
                    <a:rPr lang="en-US" sz="1100"/>
                    <a:t>300°</a:t>
                  </a:r>
                </a:p>
              </p:txBody>
            </p:sp>
            <p:sp>
              <p:nvSpPr>
                <p:cNvPr id="76" name="TextBox 75"/>
                <p:cNvSpPr txBox="1"/>
                <p:nvPr/>
              </p:nvSpPr>
              <p:spPr>
                <a:xfrm>
                  <a:off x="2361855" y="935995"/>
                  <a:ext cx="446957" cy="261610"/>
                </a:xfrm>
                <a:prstGeom prst="rect">
                  <a:avLst/>
                </a:prstGeom>
                <a:noFill/>
              </p:spPr>
              <p:txBody>
                <a:bodyPr wrap="none" rtlCol="0">
                  <a:spAutoFit/>
                </a:bodyPr>
                <a:lstStyle/>
                <a:p>
                  <a:r>
                    <a:rPr lang="en-US" sz="1100"/>
                    <a:t>270°</a:t>
                  </a:r>
                </a:p>
              </p:txBody>
            </p:sp>
            <p:sp>
              <p:nvSpPr>
                <p:cNvPr id="77" name="TextBox 76"/>
                <p:cNvSpPr txBox="1"/>
                <p:nvPr/>
              </p:nvSpPr>
              <p:spPr>
                <a:xfrm>
                  <a:off x="1654078" y="935995"/>
                  <a:ext cx="446957" cy="261610"/>
                </a:xfrm>
                <a:prstGeom prst="rect">
                  <a:avLst/>
                </a:prstGeom>
                <a:noFill/>
              </p:spPr>
              <p:txBody>
                <a:bodyPr wrap="none" rtlCol="0">
                  <a:spAutoFit/>
                </a:bodyPr>
                <a:lstStyle/>
                <a:p>
                  <a:r>
                    <a:rPr lang="en-US" sz="1100"/>
                    <a:t>240°</a:t>
                  </a:r>
                </a:p>
              </p:txBody>
            </p:sp>
            <p:sp>
              <p:nvSpPr>
                <p:cNvPr id="78" name="TextBox 77"/>
                <p:cNvSpPr txBox="1"/>
                <p:nvPr/>
              </p:nvSpPr>
              <p:spPr>
                <a:xfrm>
                  <a:off x="950540" y="935995"/>
                  <a:ext cx="446957" cy="261610"/>
                </a:xfrm>
                <a:prstGeom prst="rect">
                  <a:avLst/>
                </a:prstGeom>
                <a:noFill/>
              </p:spPr>
              <p:txBody>
                <a:bodyPr wrap="none" rtlCol="0">
                  <a:spAutoFit/>
                </a:bodyPr>
                <a:lstStyle/>
                <a:p>
                  <a:r>
                    <a:rPr lang="en-US" sz="1100"/>
                    <a:t>210°</a:t>
                  </a:r>
                </a:p>
              </p:txBody>
            </p:sp>
            <p:sp>
              <p:nvSpPr>
                <p:cNvPr id="79" name="TextBox 78"/>
                <p:cNvSpPr txBox="1"/>
                <p:nvPr/>
              </p:nvSpPr>
              <p:spPr>
                <a:xfrm>
                  <a:off x="228600" y="935995"/>
                  <a:ext cx="446957" cy="261610"/>
                </a:xfrm>
                <a:prstGeom prst="rect">
                  <a:avLst/>
                </a:prstGeom>
                <a:noFill/>
              </p:spPr>
              <p:txBody>
                <a:bodyPr wrap="none" rtlCol="0">
                  <a:spAutoFit/>
                </a:bodyPr>
                <a:lstStyle/>
                <a:p>
                  <a:r>
                    <a:rPr lang="en-US" sz="1100"/>
                    <a:t>180°</a:t>
                  </a:r>
                </a:p>
              </p:txBody>
            </p:sp>
          </p:grpSp>
          <p:grpSp>
            <p:nvGrpSpPr>
              <p:cNvPr id="5" name="Group 4"/>
              <p:cNvGrpSpPr/>
              <p:nvPr/>
            </p:nvGrpSpPr>
            <p:grpSpPr>
              <a:xfrm>
                <a:off x="245420" y="5911840"/>
                <a:ext cx="8741902" cy="261610"/>
                <a:chOff x="228600" y="935995"/>
                <a:chExt cx="8741902" cy="261610"/>
              </a:xfrm>
            </p:grpSpPr>
            <p:sp>
              <p:nvSpPr>
                <p:cNvPr id="54" name="TextBox 53"/>
                <p:cNvSpPr txBox="1"/>
                <p:nvPr/>
              </p:nvSpPr>
              <p:spPr>
                <a:xfrm>
                  <a:off x="4462545" y="935995"/>
                  <a:ext cx="303964" cy="261610"/>
                </a:xfrm>
                <a:prstGeom prst="rect">
                  <a:avLst/>
                </a:prstGeom>
                <a:noFill/>
              </p:spPr>
              <p:txBody>
                <a:bodyPr wrap="none" rtlCol="0">
                  <a:spAutoFit/>
                </a:bodyPr>
                <a:lstStyle/>
                <a:p>
                  <a:r>
                    <a:rPr lang="en-US" sz="1100"/>
                    <a:t>0°</a:t>
                  </a:r>
                </a:p>
              </p:txBody>
            </p:sp>
            <p:sp>
              <p:nvSpPr>
                <p:cNvPr id="55" name="TextBox 54"/>
                <p:cNvSpPr txBox="1"/>
                <p:nvPr/>
              </p:nvSpPr>
              <p:spPr>
                <a:xfrm>
                  <a:off x="5106622" y="935995"/>
                  <a:ext cx="375461" cy="261610"/>
                </a:xfrm>
                <a:prstGeom prst="rect">
                  <a:avLst/>
                </a:prstGeom>
                <a:noFill/>
              </p:spPr>
              <p:txBody>
                <a:bodyPr wrap="none" rtlCol="0">
                  <a:spAutoFit/>
                </a:bodyPr>
                <a:lstStyle/>
                <a:p>
                  <a:r>
                    <a:rPr lang="en-US" sz="1100"/>
                    <a:t>30°</a:t>
                  </a:r>
                </a:p>
              </p:txBody>
            </p:sp>
            <p:sp>
              <p:nvSpPr>
                <p:cNvPr id="56" name="TextBox 55"/>
                <p:cNvSpPr txBox="1"/>
                <p:nvPr/>
              </p:nvSpPr>
              <p:spPr>
                <a:xfrm>
                  <a:off x="5800486" y="935995"/>
                  <a:ext cx="375461" cy="261610"/>
                </a:xfrm>
                <a:prstGeom prst="rect">
                  <a:avLst/>
                </a:prstGeom>
                <a:noFill/>
              </p:spPr>
              <p:txBody>
                <a:bodyPr wrap="none" rtlCol="0">
                  <a:spAutoFit/>
                </a:bodyPr>
                <a:lstStyle/>
                <a:p>
                  <a:r>
                    <a:rPr lang="en-US" sz="1100"/>
                    <a:t>60°</a:t>
                  </a:r>
                </a:p>
              </p:txBody>
            </p:sp>
            <p:sp>
              <p:nvSpPr>
                <p:cNvPr id="57" name="TextBox 56"/>
                <p:cNvSpPr txBox="1"/>
                <p:nvPr/>
              </p:nvSpPr>
              <p:spPr>
                <a:xfrm>
                  <a:off x="6494350" y="935995"/>
                  <a:ext cx="375461" cy="261610"/>
                </a:xfrm>
                <a:prstGeom prst="rect">
                  <a:avLst/>
                </a:prstGeom>
                <a:noFill/>
              </p:spPr>
              <p:txBody>
                <a:bodyPr wrap="none" rtlCol="0">
                  <a:spAutoFit/>
                </a:bodyPr>
                <a:lstStyle/>
                <a:p>
                  <a:r>
                    <a:rPr lang="en-US" sz="1100"/>
                    <a:t>90°</a:t>
                  </a:r>
                </a:p>
              </p:txBody>
            </p:sp>
            <p:sp>
              <p:nvSpPr>
                <p:cNvPr id="58" name="TextBox 57"/>
                <p:cNvSpPr txBox="1"/>
                <p:nvPr/>
              </p:nvSpPr>
              <p:spPr>
                <a:xfrm>
                  <a:off x="7133939" y="935995"/>
                  <a:ext cx="446957" cy="261610"/>
                </a:xfrm>
                <a:prstGeom prst="rect">
                  <a:avLst/>
                </a:prstGeom>
                <a:noFill/>
              </p:spPr>
              <p:txBody>
                <a:bodyPr wrap="none" rtlCol="0">
                  <a:spAutoFit/>
                </a:bodyPr>
                <a:lstStyle/>
                <a:p>
                  <a:r>
                    <a:rPr lang="en-US" sz="1100"/>
                    <a:t>120°</a:t>
                  </a:r>
                </a:p>
              </p:txBody>
            </p:sp>
            <p:sp>
              <p:nvSpPr>
                <p:cNvPr id="59" name="TextBox 58"/>
                <p:cNvSpPr txBox="1"/>
                <p:nvPr/>
              </p:nvSpPr>
              <p:spPr>
                <a:xfrm>
                  <a:off x="7823314" y="935995"/>
                  <a:ext cx="446957" cy="261610"/>
                </a:xfrm>
                <a:prstGeom prst="rect">
                  <a:avLst/>
                </a:prstGeom>
                <a:noFill/>
              </p:spPr>
              <p:txBody>
                <a:bodyPr wrap="none" rtlCol="0">
                  <a:spAutoFit/>
                </a:bodyPr>
                <a:lstStyle/>
                <a:p>
                  <a:r>
                    <a:rPr lang="en-US" sz="1100"/>
                    <a:t>150°</a:t>
                  </a:r>
                </a:p>
              </p:txBody>
            </p:sp>
            <p:sp>
              <p:nvSpPr>
                <p:cNvPr id="60" name="TextBox 59"/>
                <p:cNvSpPr txBox="1"/>
                <p:nvPr/>
              </p:nvSpPr>
              <p:spPr>
                <a:xfrm>
                  <a:off x="8523545" y="935995"/>
                  <a:ext cx="446957" cy="261610"/>
                </a:xfrm>
                <a:prstGeom prst="rect">
                  <a:avLst/>
                </a:prstGeom>
                <a:noFill/>
              </p:spPr>
              <p:txBody>
                <a:bodyPr wrap="none" rtlCol="0">
                  <a:spAutoFit/>
                </a:bodyPr>
                <a:lstStyle/>
                <a:p>
                  <a:r>
                    <a:rPr lang="en-US" sz="1100"/>
                    <a:t>180°</a:t>
                  </a:r>
                </a:p>
              </p:txBody>
            </p:sp>
            <p:sp>
              <p:nvSpPr>
                <p:cNvPr id="61" name="TextBox 60"/>
                <p:cNvSpPr txBox="1"/>
                <p:nvPr/>
              </p:nvSpPr>
              <p:spPr>
                <a:xfrm>
                  <a:off x="3686330" y="935995"/>
                  <a:ext cx="446957" cy="261610"/>
                </a:xfrm>
                <a:prstGeom prst="rect">
                  <a:avLst/>
                </a:prstGeom>
                <a:noFill/>
              </p:spPr>
              <p:txBody>
                <a:bodyPr wrap="none" rtlCol="0">
                  <a:spAutoFit/>
                </a:bodyPr>
                <a:lstStyle/>
                <a:p>
                  <a:r>
                    <a:rPr lang="en-US" sz="1100"/>
                    <a:t>330°</a:t>
                  </a:r>
                </a:p>
              </p:txBody>
            </p:sp>
            <p:sp>
              <p:nvSpPr>
                <p:cNvPr id="62" name="TextBox 61"/>
                <p:cNvSpPr txBox="1"/>
                <p:nvPr/>
              </p:nvSpPr>
              <p:spPr>
                <a:xfrm>
                  <a:off x="3007810" y="935995"/>
                  <a:ext cx="446957" cy="261610"/>
                </a:xfrm>
                <a:prstGeom prst="rect">
                  <a:avLst/>
                </a:prstGeom>
                <a:noFill/>
              </p:spPr>
              <p:txBody>
                <a:bodyPr wrap="none" rtlCol="0">
                  <a:spAutoFit/>
                </a:bodyPr>
                <a:lstStyle/>
                <a:p>
                  <a:r>
                    <a:rPr lang="en-US" sz="1100"/>
                    <a:t>300°</a:t>
                  </a:r>
                </a:p>
              </p:txBody>
            </p:sp>
            <p:sp>
              <p:nvSpPr>
                <p:cNvPr id="63" name="TextBox 62"/>
                <p:cNvSpPr txBox="1"/>
                <p:nvPr/>
              </p:nvSpPr>
              <p:spPr>
                <a:xfrm>
                  <a:off x="2361855" y="935995"/>
                  <a:ext cx="446957" cy="261610"/>
                </a:xfrm>
                <a:prstGeom prst="rect">
                  <a:avLst/>
                </a:prstGeom>
                <a:noFill/>
              </p:spPr>
              <p:txBody>
                <a:bodyPr wrap="none" rtlCol="0">
                  <a:spAutoFit/>
                </a:bodyPr>
                <a:lstStyle/>
                <a:p>
                  <a:r>
                    <a:rPr lang="en-US" sz="1100"/>
                    <a:t>270°</a:t>
                  </a:r>
                </a:p>
              </p:txBody>
            </p:sp>
            <p:sp>
              <p:nvSpPr>
                <p:cNvPr id="64" name="TextBox 63"/>
                <p:cNvSpPr txBox="1"/>
                <p:nvPr/>
              </p:nvSpPr>
              <p:spPr>
                <a:xfrm>
                  <a:off x="1654078" y="935995"/>
                  <a:ext cx="446957" cy="261610"/>
                </a:xfrm>
                <a:prstGeom prst="rect">
                  <a:avLst/>
                </a:prstGeom>
                <a:noFill/>
              </p:spPr>
              <p:txBody>
                <a:bodyPr wrap="none" rtlCol="0">
                  <a:spAutoFit/>
                </a:bodyPr>
                <a:lstStyle/>
                <a:p>
                  <a:r>
                    <a:rPr lang="en-US" sz="1100"/>
                    <a:t>240°</a:t>
                  </a:r>
                </a:p>
              </p:txBody>
            </p:sp>
            <p:sp>
              <p:nvSpPr>
                <p:cNvPr id="65" name="TextBox 64"/>
                <p:cNvSpPr txBox="1"/>
                <p:nvPr/>
              </p:nvSpPr>
              <p:spPr>
                <a:xfrm>
                  <a:off x="950540" y="935995"/>
                  <a:ext cx="446957" cy="261610"/>
                </a:xfrm>
                <a:prstGeom prst="rect">
                  <a:avLst/>
                </a:prstGeom>
                <a:noFill/>
              </p:spPr>
              <p:txBody>
                <a:bodyPr wrap="none" rtlCol="0">
                  <a:spAutoFit/>
                </a:bodyPr>
                <a:lstStyle/>
                <a:p>
                  <a:r>
                    <a:rPr lang="en-US" sz="1100"/>
                    <a:t>210°</a:t>
                  </a:r>
                </a:p>
              </p:txBody>
            </p:sp>
            <p:sp>
              <p:nvSpPr>
                <p:cNvPr id="66" name="TextBox 65"/>
                <p:cNvSpPr txBox="1"/>
                <p:nvPr/>
              </p:nvSpPr>
              <p:spPr>
                <a:xfrm>
                  <a:off x="228600" y="935995"/>
                  <a:ext cx="446957" cy="261610"/>
                </a:xfrm>
                <a:prstGeom prst="rect">
                  <a:avLst/>
                </a:prstGeom>
                <a:noFill/>
              </p:spPr>
              <p:txBody>
                <a:bodyPr wrap="none" rtlCol="0">
                  <a:spAutoFit/>
                </a:bodyPr>
                <a:lstStyle/>
                <a:p>
                  <a:r>
                    <a:rPr lang="en-US" sz="1100"/>
                    <a:t>180°</a:t>
                  </a:r>
                </a:p>
              </p:txBody>
            </p:sp>
          </p:grpSp>
          <p:grpSp>
            <p:nvGrpSpPr>
              <p:cNvPr id="6" name="Group 5"/>
              <p:cNvGrpSpPr/>
              <p:nvPr/>
            </p:nvGrpSpPr>
            <p:grpSpPr>
              <a:xfrm>
                <a:off x="8725119" y="1769548"/>
                <a:ext cx="418648" cy="3713679"/>
                <a:chOff x="8725119" y="1769548"/>
                <a:chExt cx="418648" cy="3713679"/>
              </a:xfrm>
            </p:grpSpPr>
            <p:sp>
              <p:nvSpPr>
                <p:cNvPr id="49" name="TextBox 48"/>
                <p:cNvSpPr txBox="1"/>
                <p:nvPr/>
              </p:nvSpPr>
              <p:spPr>
                <a:xfrm>
                  <a:off x="8725119" y="3484728"/>
                  <a:ext cx="303964" cy="261610"/>
                </a:xfrm>
                <a:prstGeom prst="rect">
                  <a:avLst/>
                </a:prstGeom>
                <a:noFill/>
              </p:spPr>
              <p:txBody>
                <a:bodyPr wrap="none" rtlCol="0">
                  <a:spAutoFit/>
                </a:bodyPr>
                <a:lstStyle/>
                <a:p>
                  <a:r>
                    <a:rPr lang="en-US" sz="1100"/>
                    <a:t>0°</a:t>
                  </a:r>
                </a:p>
              </p:txBody>
            </p:sp>
            <p:sp>
              <p:nvSpPr>
                <p:cNvPr id="50" name="TextBox 49"/>
                <p:cNvSpPr txBox="1"/>
                <p:nvPr/>
              </p:nvSpPr>
              <p:spPr>
                <a:xfrm>
                  <a:off x="8725119" y="2789971"/>
                  <a:ext cx="375461" cy="261610"/>
                </a:xfrm>
                <a:prstGeom prst="rect">
                  <a:avLst/>
                </a:prstGeom>
                <a:noFill/>
              </p:spPr>
              <p:txBody>
                <a:bodyPr wrap="none" rtlCol="0">
                  <a:spAutoFit/>
                </a:bodyPr>
                <a:lstStyle/>
                <a:p>
                  <a:r>
                    <a:rPr lang="en-US" sz="1100"/>
                    <a:t>30°</a:t>
                  </a:r>
                </a:p>
              </p:txBody>
            </p:sp>
            <p:sp>
              <p:nvSpPr>
                <p:cNvPr id="51" name="TextBox 50"/>
                <p:cNvSpPr txBox="1"/>
                <p:nvPr/>
              </p:nvSpPr>
              <p:spPr>
                <a:xfrm>
                  <a:off x="8725119" y="1769548"/>
                  <a:ext cx="375461" cy="261610"/>
                </a:xfrm>
                <a:prstGeom prst="rect">
                  <a:avLst/>
                </a:prstGeom>
                <a:noFill/>
              </p:spPr>
              <p:txBody>
                <a:bodyPr wrap="none" rtlCol="0">
                  <a:spAutoFit/>
                </a:bodyPr>
                <a:lstStyle/>
                <a:p>
                  <a:r>
                    <a:rPr lang="en-US" sz="1100"/>
                    <a:t>60°</a:t>
                  </a:r>
                </a:p>
              </p:txBody>
            </p:sp>
            <p:sp>
              <p:nvSpPr>
                <p:cNvPr id="52" name="TextBox 51"/>
                <p:cNvSpPr txBox="1"/>
                <p:nvPr/>
              </p:nvSpPr>
              <p:spPr>
                <a:xfrm>
                  <a:off x="8725119" y="4212051"/>
                  <a:ext cx="418648" cy="261610"/>
                </a:xfrm>
                <a:prstGeom prst="rect">
                  <a:avLst/>
                </a:prstGeom>
                <a:noFill/>
              </p:spPr>
              <p:txBody>
                <a:bodyPr wrap="none" rtlCol="0">
                  <a:spAutoFit/>
                </a:bodyPr>
                <a:lstStyle/>
                <a:p>
                  <a:r>
                    <a:rPr lang="en-US" sz="1100"/>
                    <a:t>-30°</a:t>
                  </a:r>
                </a:p>
              </p:txBody>
            </p:sp>
            <p:sp>
              <p:nvSpPr>
                <p:cNvPr id="53" name="TextBox 52"/>
                <p:cNvSpPr txBox="1"/>
                <p:nvPr/>
              </p:nvSpPr>
              <p:spPr>
                <a:xfrm>
                  <a:off x="8725119" y="5221617"/>
                  <a:ext cx="418648" cy="261610"/>
                </a:xfrm>
                <a:prstGeom prst="rect">
                  <a:avLst/>
                </a:prstGeom>
                <a:noFill/>
              </p:spPr>
              <p:txBody>
                <a:bodyPr wrap="none" rtlCol="0">
                  <a:spAutoFit/>
                </a:bodyPr>
                <a:lstStyle/>
                <a:p>
                  <a:r>
                    <a:rPr lang="en-US" sz="1100"/>
                    <a:t>-60°</a:t>
                  </a:r>
                </a:p>
              </p:txBody>
            </p:sp>
          </p:grpSp>
          <p:grpSp>
            <p:nvGrpSpPr>
              <p:cNvPr id="7" name="Group 6"/>
              <p:cNvGrpSpPr/>
              <p:nvPr/>
            </p:nvGrpSpPr>
            <p:grpSpPr>
              <a:xfrm>
                <a:off x="97695" y="1769969"/>
                <a:ext cx="418648" cy="3713679"/>
                <a:chOff x="97695" y="1769969"/>
                <a:chExt cx="418648" cy="3713679"/>
              </a:xfrm>
            </p:grpSpPr>
            <p:sp>
              <p:nvSpPr>
                <p:cNvPr id="44" name="TextBox 43"/>
                <p:cNvSpPr txBox="1"/>
                <p:nvPr/>
              </p:nvSpPr>
              <p:spPr>
                <a:xfrm>
                  <a:off x="212379" y="3485149"/>
                  <a:ext cx="303964" cy="261610"/>
                </a:xfrm>
                <a:prstGeom prst="rect">
                  <a:avLst/>
                </a:prstGeom>
                <a:noFill/>
              </p:spPr>
              <p:txBody>
                <a:bodyPr wrap="none" rtlCol="0">
                  <a:spAutoFit/>
                </a:bodyPr>
                <a:lstStyle/>
                <a:p>
                  <a:r>
                    <a:rPr lang="en-US" sz="1100"/>
                    <a:t>0°</a:t>
                  </a:r>
                </a:p>
              </p:txBody>
            </p:sp>
            <p:sp>
              <p:nvSpPr>
                <p:cNvPr id="45" name="TextBox 44"/>
                <p:cNvSpPr txBox="1"/>
                <p:nvPr/>
              </p:nvSpPr>
              <p:spPr>
                <a:xfrm>
                  <a:off x="140882" y="2790392"/>
                  <a:ext cx="375461" cy="261610"/>
                </a:xfrm>
                <a:prstGeom prst="rect">
                  <a:avLst/>
                </a:prstGeom>
                <a:noFill/>
              </p:spPr>
              <p:txBody>
                <a:bodyPr wrap="none" rtlCol="0">
                  <a:spAutoFit/>
                </a:bodyPr>
                <a:lstStyle/>
                <a:p>
                  <a:r>
                    <a:rPr lang="en-US" sz="1100"/>
                    <a:t>30°</a:t>
                  </a:r>
                </a:p>
              </p:txBody>
            </p:sp>
            <p:sp>
              <p:nvSpPr>
                <p:cNvPr id="46" name="TextBox 45"/>
                <p:cNvSpPr txBox="1"/>
                <p:nvPr/>
              </p:nvSpPr>
              <p:spPr>
                <a:xfrm>
                  <a:off x="140882" y="1769969"/>
                  <a:ext cx="375461" cy="261610"/>
                </a:xfrm>
                <a:prstGeom prst="rect">
                  <a:avLst/>
                </a:prstGeom>
                <a:noFill/>
              </p:spPr>
              <p:txBody>
                <a:bodyPr wrap="none" rtlCol="0">
                  <a:spAutoFit/>
                </a:bodyPr>
                <a:lstStyle/>
                <a:p>
                  <a:r>
                    <a:rPr lang="en-US" sz="1100"/>
                    <a:t>60°</a:t>
                  </a:r>
                </a:p>
              </p:txBody>
            </p:sp>
            <p:sp>
              <p:nvSpPr>
                <p:cNvPr id="47" name="TextBox 46"/>
                <p:cNvSpPr txBox="1"/>
                <p:nvPr/>
              </p:nvSpPr>
              <p:spPr>
                <a:xfrm>
                  <a:off x="97695" y="4212472"/>
                  <a:ext cx="418648" cy="261610"/>
                </a:xfrm>
                <a:prstGeom prst="rect">
                  <a:avLst/>
                </a:prstGeom>
                <a:noFill/>
              </p:spPr>
              <p:txBody>
                <a:bodyPr wrap="none" rtlCol="0">
                  <a:spAutoFit/>
                </a:bodyPr>
                <a:lstStyle/>
                <a:p>
                  <a:r>
                    <a:rPr lang="en-US" sz="1100"/>
                    <a:t>-30°</a:t>
                  </a:r>
                </a:p>
              </p:txBody>
            </p:sp>
            <p:sp>
              <p:nvSpPr>
                <p:cNvPr id="48" name="TextBox 47"/>
                <p:cNvSpPr txBox="1"/>
                <p:nvPr/>
              </p:nvSpPr>
              <p:spPr>
                <a:xfrm>
                  <a:off x="97695" y="5222038"/>
                  <a:ext cx="418648" cy="261610"/>
                </a:xfrm>
                <a:prstGeom prst="rect">
                  <a:avLst/>
                </a:prstGeom>
                <a:noFill/>
              </p:spPr>
              <p:txBody>
                <a:bodyPr wrap="none" rtlCol="0">
                  <a:spAutoFit/>
                </a:bodyPr>
                <a:lstStyle/>
                <a:p>
                  <a:r>
                    <a:rPr lang="en-US" sz="1100"/>
                    <a:t>-60°</a:t>
                  </a:r>
                </a:p>
              </p:txBody>
            </p:sp>
          </p:grpSp>
          <p:sp>
            <p:nvSpPr>
              <p:cNvPr id="8" name="TextBox 7"/>
              <p:cNvSpPr txBox="1"/>
              <p:nvPr/>
            </p:nvSpPr>
            <p:spPr>
              <a:xfrm>
                <a:off x="1454150" y="3213100"/>
                <a:ext cx="129994"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9" name="TextBox 8"/>
              <p:cNvSpPr txBox="1"/>
              <p:nvPr/>
            </p:nvSpPr>
            <p:spPr>
              <a:xfrm>
                <a:off x="1371600" y="2057400"/>
                <a:ext cx="129994" cy="153888"/>
              </a:xfrm>
              <a:prstGeom prst="rect">
                <a:avLst/>
              </a:prstGeom>
              <a:solidFill>
                <a:schemeClr val="bg1">
                  <a:lumMod val="95000"/>
                </a:schemeClr>
              </a:solidFill>
              <a:scene3d>
                <a:camera prst="orthographicFront">
                  <a:rot lat="0" lon="0" rev="20280000"/>
                </a:camera>
                <a:lightRig rig="threePt" dir="t"/>
              </a:scene3d>
            </p:spPr>
            <p:txBody>
              <a:bodyPr wrap="none" lIns="0" tIns="0" rIns="0" bIns="0" rtlCol="0">
                <a:spAutoFit/>
              </a:bodyPr>
              <a:lstStyle/>
              <a:p>
                <a:r>
                  <a:rPr lang="en-US" sz="1000"/>
                  <a:t>20</a:t>
                </a:r>
              </a:p>
            </p:txBody>
          </p:sp>
          <p:sp>
            <p:nvSpPr>
              <p:cNvPr id="10" name="TextBox 9"/>
              <p:cNvSpPr txBox="1"/>
              <p:nvPr/>
            </p:nvSpPr>
            <p:spPr>
              <a:xfrm>
                <a:off x="1739900" y="3733800"/>
                <a:ext cx="129994" cy="153888"/>
              </a:xfrm>
              <a:prstGeom prst="rect">
                <a:avLst/>
              </a:prstGeom>
              <a:solidFill>
                <a:schemeClr val="bg1">
                  <a:lumMod val="95000"/>
                </a:schemeClr>
              </a:solidFill>
              <a:scene3d>
                <a:camera prst="orthographicFront">
                  <a:rot lat="0" lon="0" rev="21060000"/>
                </a:camera>
                <a:lightRig rig="threePt" dir="t"/>
              </a:scene3d>
            </p:spPr>
            <p:txBody>
              <a:bodyPr wrap="none" lIns="0" tIns="0" rIns="0" bIns="0" rtlCol="0">
                <a:spAutoFit/>
              </a:bodyPr>
              <a:lstStyle/>
              <a:p>
                <a:r>
                  <a:rPr lang="en-US" sz="1000"/>
                  <a:t>10</a:t>
                </a:r>
              </a:p>
            </p:txBody>
          </p:sp>
          <p:sp>
            <p:nvSpPr>
              <p:cNvPr id="11" name="TextBox 10"/>
              <p:cNvSpPr txBox="1"/>
              <p:nvPr/>
            </p:nvSpPr>
            <p:spPr>
              <a:xfrm>
                <a:off x="1612900" y="4457700"/>
                <a:ext cx="129994" cy="153888"/>
              </a:xfrm>
              <a:prstGeom prst="rect">
                <a:avLst/>
              </a:prstGeom>
              <a:solidFill>
                <a:schemeClr val="bg1">
                  <a:lumMod val="95000"/>
                </a:schemeClr>
              </a:solidFill>
            </p:spPr>
            <p:txBody>
              <a:bodyPr wrap="none" lIns="0" tIns="0" rIns="0" bIns="0" rtlCol="0">
                <a:spAutoFit/>
              </a:bodyPr>
              <a:lstStyle/>
              <a:p>
                <a:r>
                  <a:rPr lang="en-US" sz="1000"/>
                  <a:t>20</a:t>
                </a:r>
              </a:p>
            </p:txBody>
          </p:sp>
          <p:sp>
            <p:nvSpPr>
              <p:cNvPr id="12" name="TextBox 11"/>
              <p:cNvSpPr txBox="1"/>
              <p:nvPr/>
            </p:nvSpPr>
            <p:spPr>
              <a:xfrm>
                <a:off x="1485900" y="4889500"/>
                <a:ext cx="129994" cy="153888"/>
              </a:xfrm>
              <a:prstGeom prst="rect">
                <a:avLst/>
              </a:prstGeom>
              <a:solidFill>
                <a:schemeClr val="bg1">
                  <a:lumMod val="95000"/>
                </a:schemeClr>
              </a:solidFill>
            </p:spPr>
            <p:txBody>
              <a:bodyPr wrap="none" lIns="0" tIns="0" rIns="0" bIns="0" rtlCol="0">
                <a:spAutoFit/>
              </a:bodyPr>
              <a:lstStyle/>
              <a:p>
                <a:r>
                  <a:rPr lang="en-US" sz="1000"/>
                  <a:t>30</a:t>
                </a:r>
              </a:p>
            </p:txBody>
          </p:sp>
          <p:sp>
            <p:nvSpPr>
              <p:cNvPr id="13" name="TextBox 12"/>
              <p:cNvSpPr txBox="1"/>
              <p:nvPr/>
            </p:nvSpPr>
            <p:spPr>
              <a:xfrm>
                <a:off x="1390650" y="5245100"/>
                <a:ext cx="129994" cy="153888"/>
              </a:xfrm>
              <a:prstGeom prst="rect">
                <a:avLst/>
              </a:prstGeom>
              <a:solidFill>
                <a:schemeClr val="bg1">
                  <a:lumMod val="95000"/>
                </a:schemeClr>
              </a:solidFill>
              <a:scene3d>
                <a:camera prst="orthographicFront">
                  <a:rot lat="0" lon="0" rev="21360000"/>
                </a:camera>
                <a:lightRig rig="threePt" dir="t"/>
              </a:scene3d>
              <a:sp3d/>
            </p:spPr>
            <p:txBody>
              <a:bodyPr wrap="none" lIns="0" tIns="0" rIns="0" bIns="0" rtlCol="0">
                <a:spAutoFit/>
              </a:bodyPr>
              <a:lstStyle/>
              <a:p>
                <a:r>
                  <a:rPr lang="en-US" sz="1000"/>
                  <a:t>40</a:t>
                </a:r>
              </a:p>
            </p:txBody>
          </p:sp>
          <p:sp>
            <p:nvSpPr>
              <p:cNvPr id="14" name="TextBox 13"/>
              <p:cNvSpPr txBox="1"/>
              <p:nvPr/>
            </p:nvSpPr>
            <p:spPr>
              <a:xfrm>
                <a:off x="1365250" y="5556250"/>
                <a:ext cx="129994" cy="153888"/>
              </a:xfrm>
              <a:prstGeom prst="rect">
                <a:avLst/>
              </a:prstGeom>
              <a:solidFill>
                <a:schemeClr val="bg1">
                  <a:lumMod val="95000"/>
                </a:schemeClr>
              </a:solidFill>
              <a:scene3d>
                <a:camera prst="orthographicFront">
                  <a:rot lat="0" lon="0" rev="20640000"/>
                </a:camera>
                <a:lightRig rig="threePt" dir="t"/>
              </a:scene3d>
            </p:spPr>
            <p:txBody>
              <a:bodyPr wrap="none" lIns="0" tIns="0" rIns="0" bIns="0" rtlCol="0">
                <a:spAutoFit/>
              </a:bodyPr>
              <a:lstStyle/>
              <a:p>
                <a:r>
                  <a:rPr lang="en-US" sz="1000"/>
                  <a:t>50</a:t>
                </a:r>
              </a:p>
            </p:txBody>
          </p:sp>
          <p:sp>
            <p:nvSpPr>
              <p:cNvPr id="15" name="TextBox 14"/>
              <p:cNvSpPr txBox="1"/>
              <p:nvPr/>
            </p:nvSpPr>
            <p:spPr>
              <a:xfrm rot="425445">
                <a:off x="860772" y="5633252"/>
                <a:ext cx="129994" cy="153888"/>
              </a:xfrm>
              <a:prstGeom prst="rect">
                <a:avLst/>
              </a:prstGeom>
              <a:solidFill>
                <a:schemeClr val="bg1">
                  <a:lumMod val="95000"/>
                </a:schemeClr>
              </a:solidFill>
              <a:scene3d>
                <a:camera prst="orthographicFront">
                  <a:rot lat="0" lon="0" rev="20940000"/>
                </a:camera>
                <a:lightRig rig="threePt" dir="t"/>
              </a:scene3d>
              <a:sp3d/>
            </p:spPr>
            <p:txBody>
              <a:bodyPr wrap="none" lIns="0" tIns="0" rIns="0" bIns="0" rtlCol="0">
                <a:spAutoFit/>
              </a:bodyPr>
              <a:lstStyle/>
              <a:p>
                <a:r>
                  <a:rPr lang="en-US" sz="1000"/>
                  <a:t>60</a:t>
                </a:r>
              </a:p>
            </p:txBody>
          </p:sp>
          <p:sp>
            <p:nvSpPr>
              <p:cNvPr id="16" name="TextBox 15"/>
              <p:cNvSpPr txBox="1"/>
              <p:nvPr/>
            </p:nvSpPr>
            <p:spPr>
              <a:xfrm>
                <a:off x="2609850" y="3308350"/>
                <a:ext cx="64997" cy="153888"/>
              </a:xfrm>
              <a:prstGeom prst="rect">
                <a:avLst/>
              </a:prstGeom>
              <a:solidFill>
                <a:schemeClr val="bg1">
                  <a:lumMod val="95000"/>
                </a:schemeClr>
              </a:solidFill>
              <a:scene3d>
                <a:camera prst="orthographicFront">
                  <a:rot lat="0" lon="0" rev="17340000"/>
                </a:camera>
                <a:lightRig rig="threePt" dir="t"/>
              </a:scene3d>
            </p:spPr>
            <p:txBody>
              <a:bodyPr wrap="none" lIns="0" tIns="0" rIns="0" bIns="0" rtlCol="0">
                <a:spAutoFit/>
              </a:bodyPr>
              <a:lstStyle/>
              <a:p>
                <a:r>
                  <a:rPr lang="en-US" sz="1000"/>
                  <a:t>0</a:t>
                </a:r>
              </a:p>
            </p:txBody>
          </p:sp>
          <p:sp>
            <p:nvSpPr>
              <p:cNvPr id="17" name="TextBox 16"/>
              <p:cNvSpPr txBox="1"/>
              <p:nvPr/>
            </p:nvSpPr>
            <p:spPr>
              <a:xfrm rot="2289159">
                <a:off x="3676650" y="4895850"/>
                <a:ext cx="169255"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18" name="TextBox 17"/>
              <p:cNvSpPr txBox="1"/>
              <p:nvPr/>
            </p:nvSpPr>
            <p:spPr>
              <a:xfrm rot="1588566">
                <a:off x="3778250" y="4540250"/>
                <a:ext cx="169255" cy="153888"/>
              </a:xfrm>
              <a:prstGeom prst="rect">
                <a:avLst/>
              </a:prstGeom>
              <a:solidFill>
                <a:schemeClr val="bg1">
                  <a:lumMod val="95000"/>
                </a:schemeClr>
              </a:solidFill>
            </p:spPr>
            <p:txBody>
              <a:bodyPr wrap="none" lIns="0" tIns="0" rIns="0" bIns="0" rtlCol="0">
                <a:spAutoFit/>
              </a:bodyPr>
              <a:lstStyle/>
              <a:p>
                <a:r>
                  <a:rPr lang="en-US" sz="1000"/>
                  <a:t>-20</a:t>
                </a:r>
              </a:p>
            </p:txBody>
          </p:sp>
          <p:sp>
            <p:nvSpPr>
              <p:cNvPr id="19" name="TextBox 18"/>
              <p:cNvSpPr txBox="1"/>
              <p:nvPr/>
            </p:nvSpPr>
            <p:spPr>
              <a:xfrm rot="17300455">
                <a:off x="4940300" y="4718050"/>
                <a:ext cx="169255" cy="153888"/>
              </a:xfrm>
              <a:prstGeom prst="rect">
                <a:avLst/>
              </a:prstGeom>
              <a:solidFill>
                <a:schemeClr val="bg1">
                  <a:lumMod val="95000"/>
                </a:schemeClr>
              </a:solidFill>
            </p:spPr>
            <p:txBody>
              <a:bodyPr wrap="none" lIns="0" tIns="0" rIns="0" bIns="0" rtlCol="0">
                <a:spAutoFit/>
              </a:bodyPr>
              <a:lstStyle/>
              <a:p>
                <a:r>
                  <a:rPr lang="en-US" sz="1000"/>
                  <a:t>-30</a:t>
                </a:r>
              </a:p>
            </p:txBody>
          </p:sp>
          <p:sp>
            <p:nvSpPr>
              <p:cNvPr id="20" name="TextBox 19"/>
              <p:cNvSpPr txBox="1"/>
              <p:nvPr/>
            </p:nvSpPr>
            <p:spPr>
              <a:xfrm rot="18049370">
                <a:off x="5327650" y="4699000"/>
                <a:ext cx="169255" cy="153888"/>
              </a:xfrm>
              <a:prstGeom prst="rect">
                <a:avLst/>
              </a:prstGeom>
              <a:solidFill>
                <a:schemeClr val="bg1">
                  <a:lumMod val="95000"/>
                </a:schemeClr>
              </a:solidFill>
            </p:spPr>
            <p:txBody>
              <a:bodyPr wrap="none" lIns="0" tIns="0" rIns="0" bIns="0" rtlCol="0">
                <a:spAutoFit/>
              </a:bodyPr>
              <a:lstStyle/>
              <a:p>
                <a:r>
                  <a:rPr lang="en-US" sz="1000"/>
                  <a:t>-40</a:t>
                </a:r>
              </a:p>
            </p:txBody>
          </p:sp>
          <p:sp>
            <p:nvSpPr>
              <p:cNvPr id="21" name="TextBox 20"/>
              <p:cNvSpPr txBox="1"/>
              <p:nvPr/>
            </p:nvSpPr>
            <p:spPr>
              <a:xfrm rot="19061283">
                <a:off x="5715000" y="4800600"/>
                <a:ext cx="169255" cy="153888"/>
              </a:xfrm>
              <a:prstGeom prst="rect">
                <a:avLst/>
              </a:prstGeom>
              <a:solidFill>
                <a:schemeClr val="bg1">
                  <a:lumMod val="95000"/>
                </a:schemeClr>
              </a:solidFill>
            </p:spPr>
            <p:txBody>
              <a:bodyPr wrap="none" lIns="0" tIns="0" rIns="0" bIns="0" rtlCol="0">
                <a:spAutoFit/>
              </a:bodyPr>
              <a:lstStyle/>
              <a:p>
                <a:r>
                  <a:rPr lang="en-US" sz="1000"/>
                  <a:t>-50</a:t>
                </a:r>
              </a:p>
            </p:txBody>
          </p:sp>
          <p:sp>
            <p:nvSpPr>
              <p:cNvPr id="22" name="TextBox 21"/>
              <p:cNvSpPr txBox="1"/>
              <p:nvPr/>
            </p:nvSpPr>
            <p:spPr>
              <a:xfrm rot="17477856">
                <a:off x="5861050" y="5302250"/>
                <a:ext cx="169255" cy="153888"/>
              </a:xfrm>
              <a:prstGeom prst="rect">
                <a:avLst/>
              </a:prstGeom>
              <a:solidFill>
                <a:schemeClr val="bg1">
                  <a:lumMod val="95000"/>
                </a:schemeClr>
              </a:solidFill>
            </p:spPr>
            <p:txBody>
              <a:bodyPr wrap="none" lIns="0" tIns="0" rIns="0" bIns="0" rtlCol="0">
                <a:spAutoFit/>
              </a:bodyPr>
              <a:lstStyle/>
              <a:p>
                <a:r>
                  <a:rPr lang="en-US" sz="1000"/>
                  <a:t>-60</a:t>
                </a:r>
              </a:p>
            </p:txBody>
          </p:sp>
          <p:sp>
            <p:nvSpPr>
              <p:cNvPr id="23" name="TextBox 22"/>
              <p:cNvSpPr txBox="1"/>
              <p:nvPr/>
            </p:nvSpPr>
            <p:spPr>
              <a:xfrm rot="1393077">
                <a:off x="4700836" y="2074838"/>
                <a:ext cx="71615" cy="153888"/>
              </a:xfrm>
              <a:prstGeom prst="rect">
                <a:avLst/>
              </a:prstGeom>
              <a:solidFill>
                <a:schemeClr val="bg1">
                  <a:lumMod val="95000"/>
                </a:schemeClr>
              </a:solidFill>
              <a:scene3d>
                <a:camera prst="orthographicFront">
                  <a:rot lat="0" lon="0" rev="6300000"/>
                </a:camera>
                <a:lightRig rig="threePt" dir="t"/>
              </a:scene3d>
            </p:spPr>
            <p:txBody>
              <a:bodyPr wrap="square" lIns="0" tIns="0" rIns="0" bIns="0" rtlCol="0">
                <a:spAutoFit/>
              </a:bodyPr>
              <a:lstStyle/>
              <a:p>
                <a:r>
                  <a:rPr lang="en-US" sz="1000"/>
                  <a:t>0</a:t>
                </a:r>
              </a:p>
            </p:txBody>
          </p:sp>
          <p:sp>
            <p:nvSpPr>
              <p:cNvPr id="24" name="TextBox 23"/>
              <p:cNvSpPr txBox="1"/>
              <p:nvPr/>
            </p:nvSpPr>
            <p:spPr>
              <a:xfrm rot="18470548">
                <a:off x="6242049" y="5359400"/>
                <a:ext cx="169255" cy="153888"/>
              </a:xfrm>
              <a:prstGeom prst="rect">
                <a:avLst/>
              </a:prstGeom>
              <a:solidFill>
                <a:schemeClr val="bg1">
                  <a:lumMod val="95000"/>
                </a:schemeClr>
              </a:solidFill>
            </p:spPr>
            <p:txBody>
              <a:bodyPr wrap="none" lIns="0" tIns="0" rIns="0" bIns="0" rtlCol="0">
                <a:spAutoFit/>
              </a:bodyPr>
              <a:lstStyle/>
              <a:p>
                <a:r>
                  <a:rPr lang="en-US" sz="1000" dirty="0"/>
                  <a:t>-70</a:t>
                </a:r>
              </a:p>
            </p:txBody>
          </p:sp>
          <p:sp>
            <p:nvSpPr>
              <p:cNvPr id="25" name="TextBox 24"/>
              <p:cNvSpPr txBox="1"/>
              <p:nvPr/>
            </p:nvSpPr>
            <p:spPr>
              <a:xfrm rot="20304006">
                <a:off x="6673851" y="5416551"/>
                <a:ext cx="169255" cy="153888"/>
              </a:xfrm>
              <a:prstGeom prst="rect">
                <a:avLst/>
              </a:prstGeom>
              <a:solidFill>
                <a:schemeClr val="bg1">
                  <a:lumMod val="95000"/>
                </a:schemeClr>
              </a:solidFill>
            </p:spPr>
            <p:txBody>
              <a:bodyPr wrap="none" lIns="0" tIns="0" rIns="0" bIns="0" rtlCol="0">
                <a:spAutoFit/>
              </a:bodyPr>
              <a:lstStyle/>
              <a:p>
                <a:r>
                  <a:rPr lang="en-US" sz="1000"/>
                  <a:t>-80</a:t>
                </a:r>
              </a:p>
            </p:txBody>
          </p:sp>
          <p:sp>
            <p:nvSpPr>
              <p:cNvPr id="26" name="TextBox 25"/>
              <p:cNvSpPr txBox="1"/>
              <p:nvPr/>
            </p:nvSpPr>
            <p:spPr>
              <a:xfrm rot="21130641">
                <a:off x="7048500" y="5480050"/>
                <a:ext cx="169255" cy="153888"/>
              </a:xfrm>
              <a:prstGeom prst="rect">
                <a:avLst/>
              </a:prstGeom>
              <a:solidFill>
                <a:schemeClr val="bg1">
                  <a:lumMod val="95000"/>
                </a:schemeClr>
              </a:solidFill>
            </p:spPr>
            <p:txBody>
              <a:bodyPr wrap="none" lIns="0" tIns="0" rIns="0" bIns="0" rtlCol="0">
                <a:spAutoFit/>
              </a:bodyPr>
              <a:lstStyle/>
              <a:p>
                <a:r>
                  <a:rPr lang="en-US" sz="1000"/>
                  <a:t>-90</a:t>
                </a:r>
              </a:p>
            </p:txBody>
          </p:sp>
          <p:sp>
            <p:nvSpPr>
              <p:cNvPr id="27" name="TextBox 26"/>
              <p:cNvSpPr txBox="1"/>
              <p:nvPr/>
            </p:nvSpPr>
            <p:spPr>
              <a:xfrm rot="221145">
                <a:off x="5956300" y="4070351"/>
                <a:ext cx="169255" cy="153888"/>
              </a:xfrm>
              <a:prstGeom prst="rect">
                <a:avLst/>
              </a:prstGeom>
              <a:solidFill>
                <a:schemeClr val="bg1">
                  <a:lumMod val="95000"/>
                </a:schemeClr>
              </a:solidFill>
            </p:spPr>
            <p:txBody>
              <a:bodyPr wrap="none" lIns="0" tIns="0" rIns="0" bIns="0" rtlCol="0">
                <a:spAutoFit/>
              </a:bodyPr>
              <a:lstStyle/>
              <a:p>
                <a:r>
                  <a:rPr lang="en-US" sz="1000"/>
                  <a:t>-20</a:t>
                </a:r>
              </a:p>
            </p:txBody>
          </p:sp>
          <p:sp>
            <p:nvSpPr>
              <p:cNvPr id="28" name="TextBox 27"/>
              <p:cNvSpPr txBox="1"/>
              <p:nvPr/>
            </p:nvSpPr>
            <p:spPr>
              <a:xfrm rot="2306027">
                <a:off x="6559550" y="4032250"/>
                <a:ext cx="169255"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29" name="TextBox 28"/>
              <p:cNvSpPr txBox="1"/>
              <p:nvPr/>
            </p:nvSpPr>
            <p:spPr>
              <a:xfrm rot="4464108">
                <a:off x="2819400" y="2857499"/>
                <a:ext cx="169255"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30" name="TextBox 29"/>
              <p:cNvSpPr txBox="1"/>
              <p:nvPr/>
            </p:nvSpPr>
            <p:spPr>
              <a:xfrm rot="17763453">
                <a:off x="4044950" y="2165350"/>
                <a:ext cx="169255"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31" name="TextBox 30"/>
              <p:cNvSpPr txBox="1"/>
              <p:nvPr/>
            </p:nvSpPr>
            <p:spPr>
              <a:xfrm rot="18963953">
                <a:off x="7816849" y="2343150"/>
                <a:ext cx="169255" cy="153888"/>
              </a:xfrm>
              <a:prstGeom prst="rect">
                <a:avLst/>
              </a:prstGeom>
              <a:solidFill>
                <a:schemeClr val="bg1">
                  <a:lumMod val="95000"/>
                </a:schemeClr>
              </a:solidFill>
            </p:spPr>
            <p:txBody>
              <a:bodyPr wrap="none" lIns="0" tIns="0" rIns="0" bIns="0" rtlCol="0">
                <a:spAutoFit/>
              </a:bodyPr>
              <a:lstStyle/>
              <a:p>
                <a:r>
                  <a:rPr lang="en-US" sz="1000"/>
                  <a:t>-10</a:t>
                </a:r>
              </a:p>
            </p:txBody>
          </p:sp>
          <p:sp>
            <p:nvSpPr>
              <p:cNvPr id="32" name="TextBox 31"/>
              <p:cNvSpPr txBox="1"/>
              <p:nvPr/>
            </p:nvSpPr>
            <p:spPr>
              <a:xfrm rot="19251228">
                <a:off x="3365498" y="2241550"/>
                <a:ext cx="169255" cy="153888"/>
              </a:xfrm>
              <a:prstGeom prst="rect">
                <a:avLst/>
              </a:prstGeom>
              <a:solidFill>
                <a:schemeClr val="bg1">
                  <a:lumMod val="95000"/>
                </a:schemeClr>
              </a:solidFill>
            </p:spPr>
            <p:txBody>
              <a:bodyPr wrap="none" lIns="0" tIns="0" rIns="0" bIns="0" rtlCol="0">
                <a:spAutoFit/>
              </a:bodyPr>
              <a:lstStyle/>
              <a:p>
                <a:r>
                  <a:rPr lang="en-US" sz="1000"/>
                  <a:t>-20</a:t>
                </a:r>
              </a:p>
            </p:txBody>
          </p:sp>
          <p:sp>
            <p:nvSpPr>
              <p:cNvPr id="33" name="TextBox 32"/>
              <p:cNvSpPr txBox="1"/>
              <p:nvPr/>
            </p:nvSpPr>
            <p:spPr>
              <a:xfrm>
                <a:off x="5600700" y="2165350"/>
                <a:ext cx="129994" cy="153888"/>
              </a:xfrm>
              <a:prstGeom prst="rect">
                <a:avLst/>
              </a:prstGeom>
              <a:solidFill>
                <a:schemeClr val="bg1">
                  <a:lumMod val="95000"/>
                </a:schemeClr>
              </a:solidFill>
              <a:scene3d>
                <a:camera prst="orthographicFront">
                  <a:rot lat="0" lon="0" rev="20160000"/>
                </a:camera>
                <a:lightRig rig="threePt" dir="t"/>
              </a:scene3d>
            </p:spPr>
            <p:txBody>
              <a:bodyPr wrap="none" lIns="0" tIns="0" rIns="0" bIns="0" rtlCol="0">
                <a:spAutoFit/>
              </a:bodyPr>
              <a:lstStyle/>
              <a:p>
                <a:r>
                  <a:rPr lang="en-US" sz="1000"/>
                  <a:t>10</a:t>
                </a:r>
              </a:p>
            </p:txBody>
          </p:sp>
          <p:sp>
            <p:nvSpPr>
              <p:cNvPr id="34" name="TextBox 33"/>
              <p:cNvSpPr txBox="1"/>
              <p:nvPr/>
            </p:nvSpPr>
            <p:spPr>
              <a:xfrm>
                <a:off x="6127750" y="1644650"/>
                <a:ext cx="129994" cy="153888"/>
              </a:xfrm>
              <a:prstGeom prst="rect">
                <a:avLst/>
              </a:prstGeom>
              <a:solidFill>
                <a:schemeClr val="bg1">
                  <a:lumMod val="95000"/>
                </a:schemeClr>
              </a:solidFill>
              <a:scene3d>
                <a:camera prst="orthographicFront">
                  <a:rot lat="0" lon="0" rev="774000"/>
                </a:camera>
                <a:lightRig rig="threePt" dir="t"/>
              </a:scene3d>
            </p:spPr>
            <p:txBody>
              <a:bodyPr wrap="none" lIns="0" tIns="0" rIns="0" bIns="0" rtlCol="0">
                <a:spAutoFit/>
              </a:bodyPr>
              <a:lstStyle/>
              <a:p>
                <a:r>
                  <a:rPr lang="en-US" sz="1000"/>
                  <a:t>20</a:t>
                </a:r>
              </a:p>
            </p:txBody>
          </p:sp>
          <p:sp>
            <p:nvSpPr>
              <p:cNvPr id="35" name="TextBox 34"/>
              <p:cNvSpPr txBox="1"/>
              <p:nvPr/>
            </p:nvSpPr>
            <p:spPr>
              <a:xfrm rot="1393077">
                <a:off x="6059735" y="3084488"/>
                <a:ext cx="71615" cy="153888"/>
              </a:xfrm>
              <a:prstGeom prst="rect">
                <a:avLst/>
              </a:prstGeom>
              <a:solidFill>
                <a:schemeClr val="bg1">
                  <a:lumMod val="95000"/>
                </a:schemeClr>
              </a:solidFill>
              <a:scene3d>
                <a:camera prst="orthographicFront">
                  <a:rot lat="0" lon="0" rev="3000000"/>
                </a:camera>
                <a:lightRig rig="threePt" dir="t"/>
              </a:scene3d>
            </p:spPr>
            <p:txBody>
              <a:bodyPr wrap="square" lIns="0" tIns="0" rIns="0" bIns="0" rtlCol="0">
                <a:spAutoFit/>
              </a:bodyPr>
              <a:lstStyle/>
              <a:p>
                <a:r>
                  <a:rPr lang="en-US" sz="1000"/>
                  <a:t>0</a:t>
                </a:r>
              </a:p>
            </p:txBody>
          </p:sp>
          <p:sp>
            <p:nvSpPr>
              <p:cNvPr id="36" name="TextBox 35"/>
              <p:cNvSpPr txBox="1"/>
              <p:nvPr/>
            </p:nvSpPr>
            <p:spPr>
              <a:xfrm rot="20686987">
                <a:off x="3238499" y="1676400"/>
                <a:ext cx="169255" cy="153888"/>
              </a:xfrm>
              <a:prstGeom prst="rect">
                <a:avLst/>
              </a:prstGeom>
              <a:solidFill>
                <a:schemeClr val="bg1">
                  <a:lumMod val="95000"/>
                </a:schemeClr>
              </a:solidFill>
            </p:spPr>
            <p:txBody>
              <a:bodyPr wrap="none" lIns="0" tIns="0" rIns="0" bIns="0" rtlCol="0">
                <a:spAutoFit/>
              </a:bodyPr>
              <a:lstStyle/>
              <a:p>
                <a:r>
                  <a:rPr lang="en-US" sz="1000"/>
                  <a:t>-30</a:t>
                </a:r>
              </a:p>
            </p:txBody>
          </p:sp>
          <p:sp>
            <p:nvSpPr>
              <p:cNvPr id="37" name="TextBox 36"/>
              <p:cNvSpPr txBox="1"/>
              <p:nvPr/>
            </p:nvSpPr>
            <p:spPr>
              <a:xfrm rot="1393077">
                <a:off x="8155235" y="2938437"/>
                <a:ext cx="71615" cy="153888"/>
              </a:xfrm>
              <a:prstGeom prst="rect">
                <a:avLst/>
              </a:prstGeom>
              <a:solidFill>
                <a:schemeClr val="bg1">
                  <a:lumMod val="95000"/>
                </a:schemeClr>
              </a:solidFill>
              <a:scene3d>
                <a:camera prst="orthographicFront">
                  <a:rot lat="0" lon="0" rev="4200000"/>
                </a:camera>
                <a:lightRig rig="threePt" dir="t"/>
              </a:scene3d>
            </p:spPr>
            <p:txBody>
              <a:bodyPr wrap="square" lIns="0" tIns="0" rIns="0" bIns="0" rtlCol="0">
                <a:spAutoFit/>
              </a:bodyPr>
              <a:lstStyle/>
              <a:p>
                <a:r>
                  <a:rPr lang="en-US" sz="1000"/>
                  <a:t>0</a:t>
                </a:r>
              </a:p>
            </p:txBody>
          </p:sp>
          <p:sp>
            <p:nvSpPr>
              <p:cNvPr id="38" name="TextBox 37"/>
              <p:cNvSpPr txBox="1"/>
              <p:nvPr/>
            </p:nvSpPr>
            <p:spPr>
              <a:xfrm>
                <a:off x="7721600" y="4724400"/>
                <a:ext cx="129994" cy="153888"/>
              </a:xfrm>
              <a:prstGeom prst="rect">
                <a:avLst/>
              </a:prstGeom>
              <a:solidFill>
                <a:schemeClr val="bg1">
                  <a:lumMod val="95000"/>
                </a:schemeClr>
              </a:solidFill>
              <a:scene3d>
                <a:camera prst="orthographicFront">
                  <a:rot lat="0" lon="0" rev="4260001"/>
                </a:camera>
                <a:lightRig rig="threePt" dir="t"/>
              </a:scene3d>
            </p:spPr>
            <p:txBody>
              <a:bodyPr wrap="none" lIns="0" tIns="0" rIns="0" bIns="0" rtlCol="0">
                <a:spAutoFit/>
              </a:bodyPr>
              <a:lstStyle/>
              <a:p>
                <a:r>
                  <a:rPr lang="en-US" sz="1000"/>
                  <a:t>10</a:t>
                </a:r>
              </a:p>
            </p:txBody>
          </p:sp>
          <p:sp>
            <p:nvSpPr>
              <p:cNvPr id="39" name="TextBox 38"/>
              <p:cNvSpPr txBox="1"/>
              <p:nvPr/>
            </p:nvSpPr>
            <p:spPr>
              <a:xfrm>
                <a:off x="8032750" y="4806950"/>
                <a:ext cx="129994" cy="153888"/>
              </a:xfrm>
              <a:prstGeom prst="rect">
                <a:avLst/>
              </a:prstGeom>
              <a:solidFill>
                <a:schemeClr val="bg1">
                  <a:lumMod val="95000"/>
                </a:schemeClr>
              </a:solidFill>
              <a:scene3d>
                <a:camera prst="orthographicFront">
                  <a:rot lat="0" lon="0" rev="3060001"/>
                </a:camera>
                <a:lightRig rig="threePt" dir="t"/>
              </a:scene3d>
            </p:spPr>
            <p:txBody>
              <a:bodyPr wrap="none" lIns="0" tIns="0" rIns="0" bIns="0" rtlCol="0">
                <a:spAutoFit/>
              </a:bodyPr>
              <a:lstStyle/>
              <a:p>
                <a:r>
                  <a:rPr lang="en-US" sz="1000"/>
                  <a:t>20</a:t>
                </a:r>
              </a:p>
            </p:txBody>
          </p:sp>
          <p:sp>
            <p:nvSpPr>
              <p:cNvPr id="40" name="TextBox 39"/>
              <p:cNvSpPr txBox="1"/>
              <p:nvPr/>
            </p:nvSpPr>
            <p:spPr>
              <a:xfrm>
                <a:off x="8267700" y="4984750"/>
                <a:ext cx="129994" cy="153888"/>
              </a:xfrm>
              <a:prstGeom prst="rect">
                <a:avLst/>
              </a:prstGeom>
              <a:solidFill>
                <a:schemeClr val="bg1">
                  <a:lumMod val="95000"/>
                </a:schemeClr>
              </a:solidFill>
              <a:scene3d>
                <a:camera prst="orthographicFront">
                  <a:rot lat="0" lon="0" rev="1260001"/>
                </a:camera>
                <a:lightRig rig="threePt" dir="t"/>
              </a:scene3d>
            </p:spPr>
            <p:txBody>
              <a:bodyPr wrap="none" lIns="0" tIns="0" rIns="0" bIns="0" rtlCol="0">
                <a:spAutoFit/>
              </a:bodyPr>
              <a:lstStyle/>
              <a:p>
                <a:r>
                  <a:rPr lang="en-US" sz="1000"/>
                  <a:t>30</a:t>
                </a:r>
              </a:p>
            </p:txBody>
          </p:sp>
          <p:sp>
            <p:nvSpPr>
              <p:cNvPr id="41" name="TextBox 40"/>
              <p:cNvSpPr txBox="1"/>
              <p:nvPr/>
            </p:nvSpPr>
            <p:spPr>
              <a:xfrm>
                <a:off x="8394700" y="5181600"/>
                <a:ext cx="129994" cy="153888"/>
              </a:xfrm>
              <a:prstGeom prst="rect">
                <a:avLst/>
              </a:prstGeom>
              <a:solidFill>
                <a:schemeClr val="bg1">
                  <a:lumMod val="95000"/>
                </a:schemeClr>
              </a:solidFill>
              <a:scene3d>
                <a:camera prst="orthographicFront">
                  <a:rot lat="0" lon="0" rev="360001"/>
                </a:camera>
                <a:lightRig rig="threePt" dir="t"/>
              </a:scene3d>
            </p:spPr>
            <p:txBody>
              <a:bodyPr wrap="none" lIns="0" tIns="0" rIns="0" bIns="0" rtlCol="0">
                <a:spAutoFit/>
              </a:bodyPr>
              <a:lstStyle/>
              <a:p>
                <a:r>
                  <a:rPr lang="en-US" sz="1000"/>
                  <a:t>40</a:t>
                </a:r>
              </a:p>
            </p:txBody>
          </p:sp>
          <p:sp>
            <p:nvSpPr>
              <p:cNvPr id="42" name="TextBox 41"/>
              <p:cNvSpPr txBox="1"/>
              <p:nvPr/>
            </p:nvSpPr>
            <p:spPr>
              <a:xfrm>
                <a:off x="8458200" y="5334000"/>
                <a:ext cx="129994" cy="153888"/>
              </a:xfrm>
              <a:prstGeom prst="rect">
                <a:avLst/>
              </a:prstGeom>
              <a:solidFill>
                <a:schemeClr val="bg1">
                  <a:lumMod val="95000"/>
                </a:schemeClr>
              </a:solidFill>
              <a:scene3d>
                <a:camera prst="orthographicFront">
                  <a:rot lat="0" lon="0" rev="60001"/>
                </a:camera>
                <a:lightRig rig="threePt" dir="t"/>
              </a:scene3d>
            </p:spPr>
            <p:txBody>
              <a:bodyPr wrap="none" lIns="0" tIns="0" rIns="0" bIns="0" rtlCol="0">
                <a:spAutoFit/>
              </a:bodyPr>
              <a:lstStyle/>
              <a:p>
                <a:r>
                  <a:rPr lang="en-US" sz="1000"/>
                  <a:t>50</a:t>
                </a:r>
              </a:p>
            </p:txBody>
          </p:sp>
          <p:sp>
            <p:nvSpPr>
              <p:cNvPr id="43" name="TextBox 42"/>
              <p:cNvSpPr txBox="1"/>
              <p:nvPr/>
            </p:nvSpPr>
            <p:spPr>
              <a:xfrm>
                <a:off x="8502650" y="5480050"/>
                <a:ext cx="129994" cy="153888"/>
              </a:xfrm>
              <a:prstGeom prst="rect">
                <a:avLst/>
              </a:prstGeom>
              <a:solidFill>
                <a:schemeClr val="bg1">
                  <a:lumMod val="95000"/>
                </a:schemeClr>
              </a:solidFill>
              <a:scene3d>
                <a:camera prst="orthographicFront">
                  <a:rot lat="0" lon="0" rev="21060000"/>
                </a:camera>
                <a:lightRig rig="threePt" dir="t"/>
              </a:scene3d>
            </p:spPr>
            <p:txBody>
              <a:bodyPr wrap="none" lIns="0" tIns="0" rIns="0" bIns="0" rtlCol="0">
                <a:spAutoFit/>
              </a:bodyPr>
              <a:lstStyle/>
              <a:p>
                <a:r>
                  <a:rPr lang="en-US" sz="1000"/>
                  <a:t>60</a:t>
                </a:r>
              </a:p>
            </p:txBody>
          </p:sp>
        </p:grpSp>
        <p:sp>
          <p:nvSpPr>
            <p:cNvPr id="81" name="TextBox 80"/>
            <p:cNvSpPr txBox="1"/>
            <p:nvPr/>
          </p:nvSpPr>
          <p:spPr>
            <a:xfrm>
              <a:off x="1891267" y="6086274"/>
              <a:ext cx="6185828" cy="307777"/>
            </a:xfrm>
            <a:prstGeom prst="rect">
              <a:avLst/>
            </a:prstGeom>
            <a:noFill/>
          </p:spPr>
          <p:txBody>
            <a:bodyPr wrap="square" rtlCol="0">
              <a:spAutoFit/>
            </a:bodyPr>
            <a:lstStyle/>
            <a:p>
              <a:r>
                <a:rPr lang="en-US" sz="1400" dirty="0"/>
                <a:t>World Magnetic Model, National Geophysical Data Center</a:t>
              </a:r>
            </a:p>
          </p:txBody>
        </p:sp>
      </p:grpSp>
      <p:sp>
        <p:nvSpPr>
          <p:cNvPr id="83" name="TextBox 82">
            <a:extLst>
              <a:ext uri="{FF2B5EF4-FFF2-40B4-BE49-F238E27FC236}">
                <a16:creationId xmlns:a16="http://schemas.microsoft.com/office/drawing/2014/main" id="{2F1D253D-E910-F545-82B6-3C79441921A9}"/>
              </a:ext>
            </a:extLst>
          </p:cNvPr>
          <p:cNvSpPr txBox="1"/>
          <p:nvPr/>
        </p:nvSpPr>
        <p:spPr>
          <a:xfrm>
            <a:off x="1968649" y="6088828"/>
            <a:ext cx="5391219" cy="369332"/>
          </a:xfrm>
          <a:prstGeom prst="rect">
            <a:avLst/>
          </a:prstGeom>
          <a:noFill/>
        </p:spPr>
        <p:txBody>
          <a:bodyPr wrap="none" rtlCol="0">
            <a:spAutoFit/>
          </a:bodyPr>
          <a:lstStyle/>
          <a:p>
            <a:r>
              <a:rPr lang="en-US" dirty="0"/>
              <a:t>Magnetic declination in Provo Utah is 12.5 degrees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79"/>
          <p:cNvSpPr>
            <a:spLocks noGrp="1"/>
          </p:cNvSpPr>
          <p:nvPr>
            <p:ph type="title"/>
          </p:nvPr>
        </p:nvSpPr>
        <p:spPr>
          <a:xfrm>
            <a:off x="479678" y="152930"/>
            <a:ext cx="8229600" cy="734929"/>
          </a:xfrm>
        </p:spPr>
        <p:txBody>
          <a:bodyPr/>
          <a:lstStyle/>
          <a:p>
            <a:r>
              <a:rPr lang="en-US" dirty="0"/>
              <a:t>Magnetic Inclination</a:t>
            </a:r>
          </a:p>
        </p:txBody>
      </p:sp>
      <p:sp>
        <p:nvSpPr>
          <p:cNvPr id="82" name="TextBox 81"/>
          <p:cNvSpPr txBox="1"/>
          <p:nvPr/>
        </p:nvSpPr>
        <p:spPr>
          <a:xfrm>
            <a:off x="536562" y="985810"/>
            <a:ext cx="7848809" cy="1200329"/>
          </a:xfrm>
          <a:prstGeom prst="rect">
            <a:avLst/>
          </a:prstGeom>
          <a:noFill/>
        </p:spPr>
        <p:txBody>
          <a:bodyPr wrap="square" rtlCol="0">
            <a:spAutoFit/>
          </a:bodyPr>
          <a:lstStyle/>
          <a:p>
            <a:r>
              <a:rPr lang="en-US" dirty="0"/>
              <a:t>From Wikipedia:  "Magnetic dip or magnetic inclination is the angle made by a compass needle with the horizontal at any point on the Earth's surface. Positive values of inclination indicate that the field is pointing downward, into the Earth, at the point of measurement. </a:t>
            </a:r>
          </a:p>
        </p:txBody>
      </p:sp>
      <p:pic>
        <p:nvPicPr>
          <p:cNvPr id="83" name="Picture 82" descr="upload.wikimedia.org_wikipedia_commons_3_33_World_Magnetic_Inclination_2010.pdf"/>
          <p:cNvPicPr>
            <a:picLocks noChangeAspect="1"/>
          </p:cNvPicPr>
          <p:nvPr/>
        </p:nvPicPr>
        <p:blipFill rotWithShape="1">
          <a:blip r:embed="rId2">
            <a:extLst>
              <a:ext uri="{28A0092B-C50C-407E-A947-70E740481C1C}">
                <a14:useLocalDpi xmlns:a14="http://schemas.microsoft.com/office/drawing/2010/main" val="0"/>
              </a:ext>
            </a:extLst>
          </a:blip>
          <a:srcRect t="5276" b="2143"/>
          <a:stretch/>
        </p:blipFill>
        <p:spPr>
          <a:xfrm>
            <a:off x="1419458" y="2183803"/>
            <a:ext cx="6213252" cy="3834868"/>
          </a:xfrm>
          <a:prstGeom prst="rect">
            <a:avLst/>
          </a:prstGeom>
        </p:spPr>
      </p:pic>
      <p:sp>
        <p:nvSpPr>
          <p:cNvPr id="5" name="TextBox 4">
            <a:extLst>
              <a:ext uri="{FF2B5EF4-FFF2-40B4-BE49-F238E27FC236}">
                <a16:creationId xmlns:a16="http://schemas.microsoft.com/office/drawing/2014/main" id="{083DBAD9-CB4E-2F4D-9D2F-7AD2032DB18D}"/>
              </a:ext>
            </a:extLst>
          </p:cNvPr>
          <p:cNvSpPr txBox="1"/>
          <p:nvPr/>
        </p:nvSpPr>
        <p:spPr>
          <a:xfrm>
            <a:off x="1968649" y="6088828"/>
            <a:ext cx="5121915" cy="369332"/>
          </a:xfrm>
          <a:prstGeom prst="rect">
            <a:avLst/>
          </a:prstGeom>
          <a:noFill/>
        </p:spPr>
        <p:txBody>
          <a:bodyPr wrap="none" rtlCol="0">
            <a:spAutoFit/>
          </a:bodyPr>
          <a:lstStyle/>
          <a:p>
            <a:r>
              <a:rPr lang="en-US" dirty="0"/>
              <a:t>Magnetic inclination in Provo Utah is 66 degrees</a:t>
            </a:r>
          </a:p>
        </p:txBody>
      </p:sp>
    </p:spTree>
    <p:extLst>
      <p:ext uri="{BB962C8B-B14F-4D97-AF65-F5344CB8AC3E}">
        <p14:creationId xmlns:p14="http://schemas.microsoft.com/office/powerpoint/2010/main" val="24127774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5603" name="Group 98"/>
          <p:cNvGrpSpPr>
            <a:grpSpLocks/>
          </p:cNvGrpSpPr>
          <p:nvPr/>
        </p:nvGrpSpPr>
        <p:grpSpPr bwMode="auto">
          <a:xfrm>
            <a:off x="747704" y="3309241"/>
            <a:ext cx="1716087" cy="3181350"/>
            <a:chOff x="3856335" y="2787258"/>
            <a:chExt cx="1621692" cy="3496685"/>
          </a:xfrm>
        </p:grpSpPr>
        <p:cxnSp>
          <p:nvCxnSpPr>
            <p:cNvPr id="19" name="Straight Arrow Connector 18"/>
            <p:cNvCxnSpPr/>
            <p:nvPr/>
          </p:nvCxnSpPr>
          <p:spPr>
            <a:xfrm rot="6280129" flipH="1" flipV="1">
              <a:off x="2320742" y="4322851"/>
              <a:ext cx="3072685"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p:nvPr/>
          </p:nvCxnSpPr>
          <p:spPr>
            <a:xfrm rot="6280129" flipH="1" flipV="1">
              <a:off x="3940934" y="4746849"/>
              <a:ext cx="3072686"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p:nvPr/>
          </p:nvCxnSpPr>
          <p:spPr>
            <a:xfrm rot="6280129" flipH="1" flipV="1">
              <a:off x="2551770" y="4383920"/>
              <a:ext cx="3072686"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rot="6280129" flipH="1" flipV="1">
              <a:off x="2783546" y="4443995"/>
              <a:ext cx="3072686" cy="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rot="6280129" flipH="1" flipV="1">
              <a:off x="3015324" y="4504316"/>
              <a:ext cx="3072685" cy="1501"/>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rot="6280129" flipH="1" flipV="1">
              <a:off x="3246352" y="4565385"/>
              <a:ext cx="3072686" cy="1501"/>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rot="6280129" flipH="1" flipV="1">
              <a:off x="3478129" y="4627206"/>
              <a:ext cx="3072685" cy="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p:cNvCxnSpPr/>
            <p:nvPr/>
          </p:nvCxnSpPr>
          <p:spPr>
            <a:xfrm rot="6280129" flipH="1" flipV="1">
              <a:off x="3709907" y="4685780"/>
              <a:ext cx="3072685" cy="1500"/>
            </a:xfrm>
            <a:prstGeom prst="straightConnector1">
              <a:avLst/>
            </a:prstGeom>
            <a:ln>
              <a:solidFill>
                <a:schemeClr val="bg1">
                  <a:lumMod val="65000"/>
                </a:schemeClr>
              </a:solidFill>
              <a:tailEnd type="arrow"/>
            </a:ln>
            <a:effectLst/>
          </p:spPr>
          <p:style>
            <a:lnRef idx="2">
              <a:schemeClr val="accent1"/>
            </a:lnRef>
            <a:fillRef idx="0">
              <a:schemeClr val="accent1"/>
            </a:fillRef>
            <a:effectRef idx="1">
              <a:schemeClr val="accent1"/>
            </a:effectRef>
            <a:fontRef idx="minor">
              <a:schemeClr val="tx1"/>
            </a:fontRef>
          </p:style>
        </p:cxnSp>
      </p:grpSp>
      <p:cxnSp>
        <p:nvCxnSpPr>
          <p:cNvPr id="44" name="Straight Connector 43"/>
          <p:cNvCxnSpPr/>
          <p:nvPr/>
        </p:nvCxnSpPr>
        <p:spPr bwMode="auto">
          <a:xfrm rot="5400000" flipH="1" flipV="1">
            <a:off x="1831172" y="2997297"/>
            <a:ext cx="1423988" cy="1016000"/>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bwMode="auto">
          <a:xfrm rot="5400000" flipH="1" flipV="1">
            <a:off x="1729572" y="3175098"/>
            <a:ext cx="644525" cy="163512"/>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rot="5400000" flipH="1" flipV="1">
            <a:off x="845335" y="3286222"/>
            <a:ext cx="1787525"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1" name="Arc 60"/>
          <p:cNvSpPr/>
          <p:nvPr/>
        </p:nvSpPr>
        <p:spPr bwMode="auto">
          <a:xfrm>
            <a:off x="-450859" y="2451991"/>
            <a:ext cx="4386263" cy="4386262"/>
          </a:xfrm>
          <a:prstGeom prst="arc">
            <a:avLst>
              <a:gd name="adj1" fmla="val 16200000"/>
              <a:gd name="adj2" fmla="val 18327992"/>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63" name="Arc 62"/>
          <p:cNvSpPr/>
          <p:nvPr/>
        </p:nvSpPr>
        <p:spPr bwMode="auto">
          <a:xfrm>
            <a:off x="44441" y="2959991"/>
            <a:ext cx="3395663" cy="3395662"/>
          </a:xfrm>
          <a:prstGeom prst="arc">
            <a:avLst>
              <a:gd name="adj1" fmla="val 16200000"/>
              <a:gd name="adj2" fmla="val 16987646"/>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dirty="0"/>
          </a:p>
        </p:txBody>
      </p:sp>
      <p:sp>
        <p:nvSpPr>
          <p:cNvPr id="66" name="Arc 65"/>
          <p:cNvSpPr/>
          <p:nvPr/>
        </p:nvSpPr>
        <p:spPr bwMode="auto">
          <a:xfrm>
            <a:off x="44441" y="2959991"/>
            <a:ext cx="3395663" cy="3395662"/>
          </a:xfrm>
          <a:prstGeom prst="arc">
            <a:avLst>
              <a:gd name="adj1" fmla="val 16963758"/>
              <a:gd name="adj2" fmla="val 18304048"/>
            </a:avLst>
          </a:prstGeom>
          <a:noFill/>
          <a:ln w="12700" cap="flat" cmpd="sng" algn="ctr">
            <a:solidFill>
              <a:srgbClr val="000000"/>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dirty="0"/>
          </a:p>
        </p:txBody>
      </p:sp>
      <p:cxnSp>
        <p:nvCxnSpPr>
          <p:cNvPr id="68" name="Straight Connector 67"/>
          <p:cNvCxnSpPr/>
          <p:nvPr/>
        </p:nvCxnSpPr>
        <p:spPr bwMode="auto">
          <a:xfrm rot="5400000" flipH="1" flipV="1">
            <a:off x="3036085" y="2308322"/>
            <a:ext cx="468313" cy="33337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bwMode="auto">
          <a:xfrm rot="16200000" flipV="1">
            <a:off x="1457317" y="2037653"/>
            <a:ext cx="552450" cy="952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p:nvPr/>
        </p:nvCxnSpPr>
        <p:spPr bwMode="auto">
          <a:xfrm rot="5400000" flipH="1" flipV="1">
            <a:off x="2055804" y="2053528"/>
            <a:ext cx="558800" cy="136525"/>
          </a:xfrm>
          <a:prstGeom prst="line">
            <a:avLst/>
          </a:prstGeom>
          <a:ln w="12700" cap="flat" cmpd="sng" algn="ctr">
            <a:solidFill>
              <a:schemeClr val="tx1"/>
            </a:solidFill>
            <a:prstDash val="solid"/>
            <a:round/>
            <a:headEnd type="none" w="med" len="med"/>
            <a:tailEnd type="triangle" w="sm" len="lg"/>
          </a:ln>
          <a:effectLst/>
        </p:spPr>
        <p:style>
          <a:lnRef idx="2">
            <a:schemeClr val="accent1"/>
          </a:lnRef>
          <a:fillRef idx="0">
            <a:schemeClr val="accent1"/>
          </a:fillRef>
          <a:effectRef idx="1">
            <a:schemeClr val="accent1"/>
          </a:effectRef>
          <a:fontRef idx="minor">
            <a:schemeClr val="tx1"/>
          </a:fontRef>
        </p:style>
      </p:cxnSp>
      <p:sp>
        <p:nvSpPr>
          <p:cNvPr id="25613" name="TextBox 57"/>
          <p:cNvSpPr txBox="1">
            <a:spLocks noChangeArrowheads="1"/>
          </p:cNvSpPr>
          <p:nvPr/>
        </p:nvSpPr>
        <p:spPr bwMode="auto">
          <a:xfrm>
            <a:off x="1357304" y="1094678"/>
            <a:ext cx="626744" cy="307777"/>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north</a:t>
            </a:r>
          </a:p>
        </p:txBody>
      </p:sp>
      <p:sp>
        <p:nvSpPr>
          <p:cNvPr id="25614" name="TextBox 57"/>
          <p:cNvSpPr txBox="1">
            <a:spLocks noChangeArrowheads="1"/>
          </p:cNvSpPr>
          <p:nvPr/>
        </p:nvSpPr>
        <p:spPr bwMode="auto">
          <a:xfrm>
            <a:off x="2281229" y="1001016"/>
            <a:ext cx="917575" cy="523875"/>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magnetic</a:t>
            </a:r>
          </a:p>
          <a:p>
            <a:r>
              <a:rPr lang="en-US" sz="1400" i="1">
                <a:latin typeface="Calibri" charset="0"/>
                <a:ea typeface="Calibri" charset="0"/>
                <a:cs typeface="Calibri" charset="0"/>
              </a:rPr>
              <a:t>north</a:t>
            </a:r>
          </a:p>
        </p:txBody>
      </p:sp>
      <p:sp>
        <p:nvSpPr>
          <p:cNvPr id="25615" name="TextBox 57"/>
          <p:cNvSpPr txBox="1">
            <a:spLocks noChangeArrowheads="1"/>
          </p:cNvSpPr>
          <p:nvPr/>
        </p:nvSpPr>
        <p:spPr bwMode="auto">
          <a:xfrm>
            <a:off x="739766" y="2771078"/>
            <a:ext cx="987425" cy="307975"/>
          </a:xfrm>
          <a:prstGeom prst="rect">
            <a:avLst/>
          </a:prstGeom>
          <a:noFill/>
          <a:ln w="9525">
            <a:noFill/>
            <a:miter lim="800000"/>
            <a:headEnd/>
            <a:tailEnd/>
          </a:ln>
        </p:spPr>
        <p:txBody>
          <a:bodyPr>
            <a:prstTxWarp prst="textNoShape">
              <a:avLst/>
            </a:prstTxWarp>
            <a:spAutoFit/>
          </a:bodyPr>
          <a:lstStyle/>
          <a:p>
            <a:r>
              <a:rPr lang="en-US" sz="1400" i="1">
                <a:latin typeface="Calibri" charset="0"/>
                <a:ea typeface="Calibri" charset="0"/>
                <a:cs typeface="Calibri" charset="0"/>
              </a:rPr>
              <a:t>declination</a:t>
            </a:r>
          </a:p>
        </p:txBody>
      </p:sp>
      <p:sp>
        <p:nvSpPr>
          <p:cNvPr id="25616" name="TextBox 57"/>
          <p:cNvSpPr txBox="1">
            <a:spLocks noChangeArrowheads="1"/>
          </p:cNvSpPr>
          <p:nvPr/>
        </p:nvSpPr>
        <p:spPr bwMode="auto">
          <a:xfrm>
            <a:off x="2730491" y="4383978"/>
            <a:ext cx="922338" cy="738188"/>
          </a:xfrm>
          <a:prstGeom prst="rect">
            <a:avLst/>
          </a:prstGeom>
          <a:noFill/>
          <a:ln w="9525">
            <a:noFill/>
            <a:miter lim="800000"/>
            <a:headEnd/>
            <a:tailEnd/>
          </a:ln>
        </p:spPr>
        <p:txBody>
          <a:bodyPr wrap="none">
            <a:prstTxWarp prst="textNoShape">
              <a:avLst/>
            </a:prstTxWarp>
            <a:spAutoFit/>
          </a:bodyPr>
          <a:lstStyle/>
          <a:p>
            <a:r>
              <a:rPr lang="en-US" sz="1400" i="1">
                <a:latin typeface="Calibri" charset="0"/>
                <a:ea typeface="Calibri" charset="0"/>
                <a:cs typeface="Calibri" charset="0"/>
              </a:rPr>
              <a:t>local</a:t>
            </a:r>
          </a:p>
          <a:p>
            <a:r>
              <a:rPr lang="en-US" sz="1400" i="1">
                <a:latin typeface="Calibri" charset="0"/>
                <a:ea typeface="Calibri" charset="0"/>
                <a:cs typeface="Calibri" charset="0"/>
              </a:rPr>
              <a:t>magnetic </a:t>
            </a:r>
          </a:p>
          <a:p>
            <a:r>
              <a:rPr lang="en-US" sz="1400" i="1">
                <a:latin typeface="Calibri" charset="0"/>
                <a:ea typeface="Calibri" charset="0"/>
                <a:cs typeface="Calibri" charset="0"/>
              </a:rPr>
              <a:t>field</a:t>
            </a:r>
          </a:p>
        </p:txBody>
      </p:sp>
      <p:pic>
        <p:nvPicPr>
          <p:cNvPr id="32" name="Picture 31" descr="latex-image-1.pdf"/>
          <p:cNvPicPr>
            <a:picLocks noChangeAspect="1"/>
          </p:cNvPicPr>
          <p:nvPr/>
        </p:nvPicPr>
        <p:blipFill>
          <a:blip r:embed="rId3"/>
          <a:stretch>
            <a:fillRect/>
          </a:stretch>
        </p:blipFill>
        <p:spPr>
          <a:xfrm>
            <a:off x="3430579" y="1996378"/>
            <a:ext cx="254000" cy="203200"/>
          </a:xfrm>
          <a:prstGeom prst="rect">
            <a:avLst/>
          </a:prstGeom>
        </p:spPr>
      </p:pic>
      <p:pic>
        <p:nvPicPr>
          <p:cNvPr id="33" name="Picture 32" descr="latex-image-1.pdf"/>
          <p:cNvPicPr>
            <a:picLocks noChangeAspect="1"/>
          </p:cNvPicPr>
          <p:nvPr/>
        </p:nvPicPr>
        <p:blipFill>
          <a:blip r:embed="rId4"/>
          <a:stretch>
            <a:fillRect/>
          </a:stretch>
        </p:blipFill>
        <p:spPr>
          <a:xfrm>
            <a:off x="2366954" y="2848866"/>
            <a:ext cx="304800" cy="215900"/>
          </a:xfrm>
          <a:prstGeom prst="rect">
            <a:avLst/>
          </a:prstGeom>
        </p:spPr>
      </p:pic>
      <p:pic>
        <p:nvPicPr>
          <p:cNvPr id="34" name="Picture 33" descr="latex-image-1.pdf"/>
          <p:cNvPicPr>
            <a:picLocks noChangeAspect="1"/>
          </p:cNvPicPr>
          <p:nvPr/>
        </p:nvPicPr>
        <p:blipFill>
          <a:blip r:embed="rId5"/>
          <a:stretch>
            <a:fillRect/>
          </a:stretch>
        </p:blipFill>
        <p:spPr>
          <a:xfrm>
            <a:off x="1893879" y="2747266"/>
            <a:ext cx="114300" cy="165100"/>
          </a:xfrm>
          <a:prstGeom prst="rect">
            <a:avLst/>
          </a:prstGeom>
        </p:spPr>
      </p:pic>
      <p:pic>
        <p:nvPicPr>
          <p:cNvPr id="35" name="Picture 34" descr="latex-image-1.pdf"/>
          <p:cNvPicPr>
            <a:picLocks noChangeAspect="1"/>
          </p:cNvPicPr>
          <p:nvPr/>
        </p:nvPicPr>
        <p:blipFill>
          <a:blip r:embed="rId6"/>
          <a:stretch>
            <a:fillRect/>
          </a:stretch>
        </p:blipFill>
        <p:spPr>
          <a:xfrm>
            <a:off x="1535104" y="2332928"/>
            <a:ext cx="152400" cy="215900"/>
          </a:xfrm>
          <a:prstGeom prst="rect">
            <a:avLst/>
          </a:prstGeom>
        </p:spPr>
      </p:pic>
      <p:pic>
        <p:nvPicPr>
          <p:cNvPr id="36" name="Picture 35" descr="latex-image-1.pdf"/>
          <p:cNvPicPr>
            <a:picLocks noChangeAspect="1"/>
          </p:cNvPicPr>
          <p:nvPr/>
        </p:nvPicPr>
        <p:blipFill>
          <a:blip r:embed="rId7"/>
          <a:stretch>
            <a:fillRect/>
          </a:stretch>
        </p:blipFill>
        <p:spPr>
          <a:xfrm>
            <a:off x="1681154" y="1550291"/>
            <a:ext cx="177800" cy="165100"/>
          </a:xfrm>
          <a:prstGeom prst="rect">
            <a:avLst/>
          </a:prstGeom>
        </p:spPr>
      </p:pic>
      <p:pic>
        <p:nvPicPr>
          <p:cNvPr id="40" name="Picture 39" descr="shadow top.tif"/>
          <p:cNvPicPr>
            <a:picLocks noChangeAspect="1"/>
          </p:cNvPicPr>
          <p:nvPr/>
        </p:nvPicPr>
        <p:blipFill>
          <a:blip r:embed="rId8"/>
          <a:srcRect l="11990" t="13209" r="9538" b="13411"/>
          <a:stretch>
            <a:fillRect/>
          </a:stretch>
        </p:blipFill>
        <p:spPr>
          <a:xfrm rot="2159678">
            <a:off x="183253" y="4109765"/>
            <a:ext cx="2557714" cy="1793795"/>
          </a:xfrm>
          <a:prstGeom prst="rect">
            <a:avLst/>
          </a:prstGeom>
        </p:spPr>
      </p:pic>
      <p:sp>
        <p:nvSpPr>
          <p:cNvPr id="2" name="Title 1"/>
          <p:cNvSpPr>
            <a:spLocks noGrp="1"/>
          </p:cNvSpPr>
          <p:nvPr>
            <p:ph type="title"/>
          </p:nvPr>
        </p:nvSpPr>
        <p:spPr>
          <a:xfrm>
            <a:off x="457200" y="141692"/>
            <a:ext cx="8229600" cy="734929"/>
          </a:xfrm>
        </p:spPr>
        <p:txBody>
          <a:bodyPr/>
          <a:lstStyle/>
          <a:p>
            <a:r>
              <a:rPr lang="en-US" dirty="0"/>
              <a:t>Digital Compass</a:t>
            </a:r>
          </a:p>
        </p:txBody>
      </p:sp>
      <p:pic>
        <p:nvPicPr>
          <p:cNvPr id="38" name="Picture 37">
            <a:extLst>
              <a:ext uri="{FF2B5EF4-FFF2-40B4-BE49-F238E27FC236}">
                <a16:creationId xmlns:a16="http://schemas.microsoft.com/office/drawing/2014/main" id="{E3256B29-187F-6D4E-9256-1943443BF061}"/>
              </a:ext>
            </a:extLst>
          </p:cNvPr>
          <p:cNvPicPr>
            <a:picLocks noChangeAspect="1"/>
          </p:cNvPicPr>
          <p:nvPr/>
        </p:nvPicPr>
        <p:blipFill>
          <a:blip r:embed="rId9"/>
          <a:stretch>
            <a:fillRect/>
          </a:stretch>
        </p:blipFill>
        <p:spPr>
          <a:xfrm>
            <a:off x="2385882" y="1569496"/>
            <a:ext cx="241300" cy="190500"/>
          </a:xfrm>
          <a:prstGeom prst="rect">
            <a:avLst/>
          </a:prstGeom>
        </p:spPr>
      </p:pic>
      <p:pic>
        <p:nvPicPr>
          <p:cNvPr id="3" name="Picture 2">
            <a:extLst>
              <a:ext uri="{FF2B5EF4-FFF2-40B4-BE49-F238E27FC236}">
                <a16:creationId xmlns:a16="http://schemas.microsoft.com/office/drawing/2014/main" id="{DC2FBF03-953C-4B47-AB16-260764019054}"/>
              </a:ext>
            </a:extLst>
          </p:cNvPr>
          <p:cNvPicPr>
            <a:picLocks noChangeAspect="1"/>
          </p:cNvPicPr>
          <p:nvPr/>
        </p:nvPicPr>
        <p:blipFill>
          <a:blip r:embed="rId10"/>
          <a:stretch>
            <a:fillRect/>
          </a:stretch>
        </p:blipFill>
        <p:spPr>
          <a:xfrm>
            <a:off x="4072659" y="1264227"/>
            <a:ext cx="4406900" cy="4800600"/>
          </a:xfrm>
          <a:prstGeom prst="rect">
            <a:avLst/>
          </a:prstGeom>
        </p:spPr>
      </p:pic>
    </p:spTree>
    <p:extLst>
      <p:ext uri="{BB962C8B-B14F-4D97-AF65-F5344CB8AC3E}">
        <p14:creationId xmlns:p14="http://schemas.microsoft.com/office/powerpoint/2010/main" val="29092492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531" name="Group 61"/>
          <p:cNvGrpSpPr>
            <a:grpSpLocks/>
          </p:cNvGrpSpPr>
          <p:nvPr/>
        </p:nvGrpSpPr>
        <p:grpSpPr bwMode="auto">
          <a:xfrm>
            <a:off x="4461721" y="972901"/>
            <a:ext cx="4407975" cy="5470804"/>
            <a:chOff x="3717397" y="529696"/>
            <a:chExt cx="4556774" cy="5655204"/>
          </a:xfrm>
        </p:grpSpPr>
        <p:pic>
          <p:nvPicPr>
            <p:cNvPr id="22532" name="Picture 51"/>
            <p:cNvPicPr>
              <a:picLocks noChangeAspect="1"/>
            </p:cNvPicPr>
            <p:nvPr/>
          </p:nvPicPr>
          <p:blipFill>
            <a:blip r:embed="rId2"/>
            <a:srcRect l="29129" t="7463" r="44649" b="65672"/>
            <a:stretch>
              <a:fillRect/>
            </a:stretch>
          </p:blipFill>
          <p:spPr bwMode="auto">
            <a:xfrm rot="845655">
              <a:off x="6294400" y="630904"/>
              <a:ext cx="697196" cy="466890"/>
            </a:xfrm>
            <a:prstGeom prst="rect">
              <a:avLst/>
            </a:prstGeom>
            <a:noFill/>
            <a:ln w="9525">
              <a:noFill/>
              <a:miter lim="800000"/>
              <a:headEnd/>
              <a:tailEnd/>
            </a:ln>
          </p:spPr>
        </p:pic>
        <p:grpSp>
          <p:nvGrpSpPr>
            <p:cNvPr id="22533" name="Group 20"/>
            <p:cNvGrpSpPr>
              <a:grpSpLocks/>
            </p:cNvGrpSpPr>
            <p:nvPr/>
          </p:nvGrpSpPr>
          <p:grpSpPr bwMode="auto">
            <a:xfrm>
              <a:off x="6231628" y="928575"/>
              <a:ext cx="757725" cy="242458"/>
              <a:chOff x="7010117" y="4169170"/>
              <a:chExt cx="1483999" cy="474851"/>
            </a:xfrm>
          </p:grpSpPr>
          <p:sp>
            <p:nvSpPr>
              <p:cNvPr id="54" name="Rectangle 53"/>
              <p:cNvSpPr/>
              <p:nvPr/>
            </p:nvSpPr>
            <p:spPr>
              <a:xfrm rot="845655">
                <a:off x="8152747" y="4308349"/>
                <a:ext cx="342051" cy="3358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5" name="Rectangle 10"/>
              <p:cNvSpPr/>
              <p:nvPr/>
            </p:nvSpPr>
            <p:spPr>
              <a:xfrm rot="845655">
                <a:off x="7011541" y="4168428"/>
                <a:ext cx="199011" cy="2207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6" name="Rectangle 55"/>
              <p:cNvSpPr/>
              <p:nvPr/>
            </p:nvSpPr>
            <p:spPr>
              <a:xfrm rot="845655">
                <a:off x="7163910" y="4320787"/>
                <a:ext cx="199011" cy="2207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pic>
          <p:nvPicPr>
            <p:cNvPr id="22534" name="Picture 46"/>
            <p:cNvPicPr>
              <a:picLocks noChangeAspect="1"/>
            </p:cNvPicPr>
            <p:nvPr/>
          </p:nvPicPr>
          <p:blipFill>
            <a:blip r:embed="rId2"/>
            <a:srcRect l="29129" t="7463" r="44649" b="65672"/>
            <a:stretch>
              <a:fillRect/>
            </a:stretch>
          </p:blipFill>
          <p:spPr bwMode="auto">
            <a:xfrm rot="845655">
              <a:off x="4891509" y="784700"/>
              <a:ext cx="697196" cy="466890"/>
            </a:xfrm>
            <a:prstGeom prst="rect">
              <a:avLst/>
            </a:prstGeom>
            <a:noFill/>
            <a:ln w="9525">
              <a:noFill/>
              <a:miter lim="800000"/>
              <a:headEnd/>
              <a:tailEnd/>
            </a:ln>
          </p:spPr>
        </p:pic>
        <p:grpSp>
          <p:nvGrpSpPr>
            <p:cNvPr id="22535" name="Group 20"/>
            <p:cNvGrpSpPr>
              <a:grpSpLocks/>
            </p:cNvGrpSpPr>
            <p:nvPr/>
          </p:nvGrpSpPr>
          <p:grpSpPr bwMode="auto">
            <a:xfrm>
              <a:off x="4828737" y="1082371"/>
              <a:ext cx="757725" cy="242458"/>
              <a:chOff x="7010117" y="4169170"/>
              <a:chExt cx="1483999" cy="474851"/>
            </a:xfrm>
          </p:grpSpPr>
          <p:sp>
            <p:nvSpPr>
              <p:cNvPr id="49" name="Rectangle 48"/>
              <p:cNvSpPr/>
              <p:nvPr/>
            </p:nvSpPr>
            <p:spPr>
              <a:xfrm rot="845655">
                <a:off x="8151456" y="4308755"/>
                <a:ext cx="342051" cy="3358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0" name="Rectangle 49"/>
              <p:cNvSpPr/>
              <p:nvPr/>
            </p:nvSpPr>
            <p:spPr>
              <a:xfrm rot="845655">
                <a:off x="7010250" y="4168831"/>
                <a:ext cx="199011" cy="2207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1" name="Rectangle 50"/>
              <p:cNvSpPr/>
              <p:nvPr/>
            </p:nvSpPr>
            <p:spPr>
              <a:xfrm rot="845655">
                <a:off x="7162619" y="4321192"/>
                <a:ext cx="199011" cy="2207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pic>
          <p:nvPicPr>
            <p:cNvPr id="22536" name="Picture 41"/>
            <p:cNvPicPr>
              <a:picLocks noChangeAspect="1"/>
            </p:cNvPicPr>
            <p:nvPr/>
          </p:nvPicPr>
          <p:blipFill>
            <a:blip r:embed="rId2"/>
            <a:srcRect l="29129" t="7463" r="44649" b="65672"/>
            <a:stretch>
              <a:fillRect/>
            </a:stretch>
          </p:blipFill>
          <p:spPr bwMode="auto">
            <a:xfrm rot="845655">
              <a:off x="7576975" y="1384436"/>
              <a:ext cx="697196" cy="466890"/>
            </a:xfrm>
            <a:prstGeom prst="rect">
              <a:avLst/>
            </a:prstGeom>
            <a:noFill/>
            <a:ln w="9525">
              <a:noFill/>
              <a:miter lim="800000"/>
              <a:headEnd/>
              <a:tailEnd/>
            </a:ln>
          </p:spPr>
        </p:pic>
        <p:grpSp>
          <p:nvGrpSpPr>
            <p:cNvPr id="22537" name="Group 20"/>
            <p:cNvGrpSpPr>
              <a:grpSpLocks/>
            </p:cNvGrpSpPr>
            <p:nvPr/>
          </p:nvGrpSpPr>
          <p:grpSpPr bwMode="auto">
            <a:xfrm>
              <a:off x="7514203" y="1682107"/>
              <a:ext cx="757725" cy="242458"/>
              <a:chOff x="7010117" y="4169170"/>
              <a:chExt cx="1483999" cy="474851"/>
            </a:xfrm>
          </p:grpSpPr>
          <p:sp>
            <p:nvSpPr>
              <p:cNvPr id="44" name="Rectangle 37"/>
              <p:cNvSpPr/>
              <p:nvPr/>
            </p:nvSpPr>
            <p:spPr>
              <a:xfrm rot="845655">
                <a:off x="8150240" y="4309529"/>
                <a:ext cx="345161" cy="3358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5" name="Rectangle 44"/>
              <p:cNvSpPr/>
              <p:nvPr/>
            </p:nvSpPr>
            <p:spPr>
              <a:xfrm rot="845655">
                <a:off x="7009036" y="4169605"/>
                <a:ext cx="199011" cy="2207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6" name="Rectangle 45"/>
              <p:cNvSpPr/>
              <p:nvPr/>
            </p:nvSpPr>
            <p:spPr>
              <a:xfrm rot="845655">
                <a:off x="7161403" y="4321966"/>
                <a:ext cx="202122" cy="2207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pic>
          <p:nvPicPr>
            <p:cNvPr id="22538" name="Picture 36"/>
            <p:cNvPicPr>
              <a:picLocks noChangeAspect="1"/>
            </p:cNvPicPr>
            <p:nvPr/>
          </p:nvPicPr>
          <p:blipFill>
            <a:blip r:embed="rId2"/>
            <a:srcRect l="29129" t="7463" r="44649" b="65672"/>
            <a:stretch>
              <a:fillRect/>
            </a:stretch>
          </p:blipFill>
          <p:spPr bwMode="auto">
            <a:xfrm rot="845655">
              <a:off x="3781142" y="1452759"/>
              <a:ext cx="697196" cy="466890"/>
            </a:xfrm>
            <a:prstGeom prst="rect">
              <a:avLst/>
            </a:prstGeom>
            <a:noFill/>
            <a:ln w="9525">
              <a:noFill/>
              <a:miter lim="800000"/>
              <a:headEnd/>
              <a:tailEnd/>
            </a:ln>
          </p:spPr>
        </p:pic>
        <p:grpSp>
          <p:nvGrpSpPr>
            <p:cNvPr id="22539" name="Group 20"/>
            <p:cNvGrpSpPr>
              <a:grpSpLocks/>
            </p:cNvGrpSpPr>
            <p:nvPr/>
          </p:nvGrpSpPr>
          <p:grpSpPr bwMode="auto">
            <a:xfrm>
              <a:off x="3718370" y="1750430"/>
              <a:ext cx="757725" cy="242458"/>
              <a:chOff x="7010117" y="4169170"/>
              <a:chExt cx="1483999" cy="474851"/>
            </a:xfrm>
          </p:grpSpPr>
          <p:sp>
            <p:nvSpPr>
              <p:cNvPr id="39" name="Rectangle 38"/>
              <p:cNvSpPr/>
              <p:nvPr/>
            </p:nvSpPr>
            <p:spPr>
              <a:xfrm rot="845655">
                <a:off x="8152526" y="4309421"/>
                <a:ext cx="342051" cy="33581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0" name="Rectangle 39"/>
              <p:cNvSpPr/>
              <p:nvPr/>
            </p:nvSpPr>
            <p:spPr>
              <a:xfrm rot="845655">
                <a:off x="7011322" y="4169499"/>
                <a:ext cx="199011" cy="22076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41" name="Rectangle 40"/>
              <p:cNvSpPr/>
              <p:nvPr/>
            </p:nvSpPr>
            <p:spPr>
              <a:xfrm rot="845655">
                <a:off x="7163689" y="4321858"/>
                <a:ext cx="199011" cy="22076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cxnSp>
          <p:nvCxnSpPr>
            <p:cNvPr id="7" name="Straight Connector 6"/>
            <p:cNvCxnSpPr/>
            <p:nvPr/>
          </p:nvCxnSpPr>
          <p:spPr>
            <a:xfrm rot="16200000" flipH="1">
              <a:off x="3875415" y="2148279"/>
              <a:ext cx="1620989" cy="1041548"/>
            </a:xfrm>
            <a:prstGeom prst="line">
              <a:avLst/>
            </a:prstGeom>
            <a:ln w="12700" cap="flat" cmpd="sng" algn="ctr">
              <a:solidFill>
                <a:schemeClr val="tx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rot="5400000">
              <a:off x="4097714" y="2302303"/>
              <a:ext cx="2286214" cy="68273"/>
            </a:xfrm>
            <a:prstGeom prst="line">
              <a:avLst/>
            </a:prstGeom>
            <a:ln w="12700" cap="flat" cmpd="sng" algn="ctr">
              <a:solidFill>
                <a:schemeClr val="tx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rot="5400000">
              <a:off x="4720105" y="1524322"/>
              <a:ext cx="2435453" cy="1468647"/>
            </a:xfrm>
            <a:prstGeom prst="line">
              <a:avLst/>
            </a:prstGeom>
            <a:ln w="12700" cap="flat" cmpd="sng" algn="ctr">
              <a:solidFill>
                <a:schemeClr val="tx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flipV="1">
              <a:off x="5206684" y="1795052"/>
              <a:ext cx="2751530" cy="1684495"/>
            </a:xfrm>
            <a:prstGeom prst="line">
              <a:avLst/>
            </a:prstGeom>
            <a:ln w="12700" cap="flat" cmpd="sng" algn="ctr">
              <a:solidFill>
                <a:schemeClr val="tx1"/>
              </a:solidFill>
              <a:prstDash val="sysDash"/>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20" name="Oval 19"/>
            <p:cNvSpPr/>
            <p:nvPr/>
          </p:nvSpPr>
          <p:spPr>
            <a:xfrm>
              <a:off x="5173342" y="3446207"/>
              <a:ext cx="68272" cy="66681"/>
            </a:xfrm>
            <a:prstGeom prst="ellipse">
              <a:avLst/>
            </a:prstGeom>
            <a:solidFill>
              <a:schemeClr val="tx1"/>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1" name="Oval 20"/>
            <p:cNvSpPr/>
            <p:nvPr/>
          </p:nvSpPr>
          <p:spPr>
            <a:xfrm>
              <a:off x="4654155" y="2761930"/>
              <a:ext cx="3423138" cy="3422970"/>
            </a:xfrm>
            <a:prstGeom prst="ellipse">
              <a:avLst/>
            </a:prstGeom>
            <a:no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2" name="Freeform 21"/>
            <p:cNvSpPr/>
            <p:nvPr/>
          </p:nvSpPr>
          <p:spPr>
            <a:xfrm>
              <a:off x="5976732" y="6075353"/>
              <a:ext cx="876425" cy="88908"/>
            </a:xfrm>
            <a:custGeom>
              <a:avLst/>
              <a:gdLst>
                <a:gd name="connsiteX0" fmla="*/ 0 w 876300"/>
                <a:gd name="connsiteY0" fmla="*/ 63500 h 88900"/>
                <a:gd name="connsiteX1" fmla="*/ 0 w 876300"/>
                <a:gd name="connsiteY1" fmla="*/ 4234 h 88900"/>
                <a:gd name="connsiteX2" fmla="*/ 50800 w 876300"/>
                <a:gd name="connsiteY2" fmla="*/ 0 h 88900"/>
                <a:gd name="connsiteX3" fmla="*/ 50800 w 876300"/>
                <a:gd name="connsiteY3" fmla="*/ 29634 h 88900"/>
                <a:gd name="connsiteX4" fmla="*/ 135466 w 876300"/>
                <a:gd name="connsiteY4" fmla="*/ 67734 h 88900"/>
                <a:gd name="connsiteX5" fmla="*/ 165100 w 876300"/>
                <a:gd name="connsiteY5" fmla="*/ 88900 h 88900"/>
                <a:gd name="connsiteX6" fmla="*/ 237066 w 876300"/>
                <a:gd name="connsiteY6" fmla="*/ 84667 h 88900"/>
                <a:gd name="connsiteX7" fmla="*/ 364066 w 876300"/>
                <a:gd name="connsiteY7" fmla="*/ 67734 h 88900"/>
                <a:gd name="connsiteX8" fmla="*/ 486833 w 876300"/>
                <a:gd name="connsiteY8" fmla="*/ 50800 h 88900"/>
                <a:gd name="connsiteX9" fmla="*/ 601133 w 876300"/>
                <a:gd name="connsiteY9" fmla="*/ 50800 h 88900"/>
                <a:gd name="connsiteX10" fmla="*/ 677333 w 876300"/>
                <a:gd name="connsiteY10" fmla="*/ 42334 h 88900"/>
                <a:gd name="connsiteX11" fmla="*/ 800100 w 876300"/>
                <a:gd name="connsiteY11" fmla="*/ 21167 h 88900"/>
                <a:gd name="connsiteX12" fmla="*/ 876300 w 876300"/>
                <a:gd name="connsiteY12" fmla="*/ 0 h 88900"/>
                <a:gd name="connsiteX13" fmla="*/ 855133 w 876300"/>
                <a:gd name="connsiteY13" fmla="*/ 38100 h 88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76300" h="88900">
                  <a:moveTo>
                    <a:pt x="0" y="63500"/>
                  </a:moveTo>
                  <a:lnTo>
                    <a:pt x="0" y="4234"/>
                  </a:lnTo>
                  <a:lnTo>
                    <a:pt x="50800" y="0"/>
                  </a:lnTo>
                  <a:lnTo>
                    <a:pt x="50800" y="29634"/>
                  </a:lnTo>
                  <a:lnTo>
                    <a:pt x="135466" y="67734"/>
                  </a:lnTo>
                  <a:lnTo>
                    <a:pt x="165100" y="88900"/>
                  </a:lnTo>
                  <a:lnTo>
                    <a:pt x="237066" y="84667"/>
                  </a:lnTo>
                  <a:lnTo>
                    <a:pt x="364066" y="67734"/>
                  </a:lnTo>
                  <a:lnTo>
                    <a:pt x="486833" y="50800"/>
                  </a:lnTo>
                  <a:lnTo>
                    <a:pt x="601133" y="50800"/>
                  </a:lnTo>
                  <a:lnTo>
                    <a:pt x="677333" y="42334"/>
                  </a:lnTo>
                  <a:lnTo>
                    <a:pt x="800100" y="21167"/>
                  </a:lnTo>
                  <a:lnTo>
                    <a:pt x="876300" y="0"/>
                  </a:lnTo>
                  <a:lnTo>
                    <a:pt x="855133" y="38100"/>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4" name="Freeform 23"/>
            <p:cNvSpPr/>
            <p:nvPr/>
          </p:nvSpPr>
          <p:spPr>
            <a:xfrm>
              <a:off x="6087873" y="2831786"/>
              <a:ext cx="346124" cy="309592"/>
            </a:xfrm>
            <a:custGeom>
              <a:avLst/>
              <a:gdLst>
                <a:gd name="connsiteX0" fmla="*/ 21167 w 347134"/>
                <a:gd name="connsiteY0" fmla="*/ 38100 h 309033"/>
                <a:gd name="connsiteX1" fmla="*/ 88900 w 347134"/>
                <a:gd name="connsiteY1" fmla="*/ 38100 h 309033"/>
                <a:gd name="connsiteX2" fmla="*/ 127000 w 347134"/>
                <a:gd name="connsiteY2" fmla="*/ 0 h 309033"/>
                <a:gd name="connsiteX3" fmla="*/ 215900 w 347134"/>
                <a:gd name="connsiteY3" fmla="*/ 0 h 309033"/>
                <a:gd name="connsiteX4" fmla="*/ 321734 w 347134"/>
                <a:gd name="connsiteY4" fmla="*/ 12700 h 309033"/>
                <a:gd name="connsiteX5" fmla="*/ 347134 w 347134"/>
                <a:gd name="connsiteY5" fmla="*/ 71967 h 309033"/>
                <a:gd name="connsiteX6" fmla="*/ 317500 w 347134"/>
                <a:gd name="connsiteY6" fmla="*/ 110067 h 309033"/>
                <a:gd name="connsiteX7" fmla="*/ 321734 w 347134"/>
                <a:gd name="connsiteY7" fmla="*/ 148167 h 309033"/>
                <a:gd name="connsiteX8" fmla="*/ 287867 w 347134"/>
                <a:gd name="connsiteY8" fmla="*/ 186267 h 309033"/>
                <a:gd name="connsiteX9" fmla="*/ 224367 w 347134"/>
                <a:gd name="connsiteY9" fmla="*/ 207433 h 309033"/>
                <a:gd name="connsiteX10" fmla="*/ 173567 w 347134"/>
                <a:gd name="connsiteY10" fmla="*/ 211667 h 309033"/>
                <a:gd name="connsiteX11" fmla="*/ 101600 w 347134"/>
                <a:gd name="connsiteY11" fmla="*/ 287867 h 309033"/>
                <a:gd name="connsiteX12" fmla="*/ 71967 w 347134"/>
                <a:gd name="connsiteY12" fmla="*/ 309033 h 309033"/>
                <a:gd name="connsiteX13" fmla="*/ 8467 w 347134"/>
                <a:gd name="connsiteY13" fmla="*/ 296333 h 309033"/>
                <a:gd name="connsiteX14" fmla="*/ 0 w 347134"/>
                <a:gd name="connsiteY14" fmla="*/ 254000 h 309033"/>
                <a:gd name="connsiteX15" fmla="*/ 12700 w 347134"/>
                <a:gd name="connsiteY15" fmla="*/ 198967 h 309033"/>
                <a:gd name="connsiteX16" fmla="*/ 46567 w 347134"/>
                <a:gd name="connsiteY16" fmla="*/ 118533 h 309033"/>
                <a:gd name="connsiteX17" fmla="*/ 21167 w 347134"/>
                <a:gd name="connsiteY17" fmla="*/ 38100 h 309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7134" h="309033">
                  <a:moveTo>
                    <a:pt x="21167" y="38100"/>
                  </a:moveTo>
                  <a:lnTo>
                    <a:pt x="88900" y="38100"/>
                  </a:lnTo>
                  <a:lnTo>
                    <a:pt x="127000" y="0"/>
                  </a:lnTo>
                  <a:lnTo>
                    <a:pt x="215900" y="0"/>
                  </a:lnTo>
                  <a:lnTo>
                    <a:pt x="321734" y="12700"/>
                  </a:lnTo>
                  <a:lnTo>
                    <a:pt x="347134" y="71967"/>
                  </a:lnTo>
                  <a:lnTo>
                    <a:pt x="317500" y="110067"/>
                  </a:lnTo>
                  <a:lnTo>
                    <a:pt x="321734" y="148167"/>
                  </a:lnTo>
                  <a:lnTo>
                    <a:pt x="287867" y="186267"/>
                  </a:lnTo>
                  <a:cubicBezTo>
                    <a:pt x="236162" y="209769"/>
                    <a:pt x="258351" y="207433"/>
                    <a:pt x="224367" y="207433"/>
                  </a:cubicBezTo>
                  <a:lnTo>
                    <a:pt x="173567" y="211667"/>
                  </a:lnTo>
                  <a:lnTo>
                    <a:pt x="101600" y="287867"/>
                  </a:lnTo>
                  <a:lnTo>
                    <a:pt x="71967" y="309033"/>
                  </a:lnTo>
                  <a:lnTo>
                    <a:pt x="8467" y="296333"/>
                  </a:lnTo>
                  <a:lnTo>
                    <a:pt x="0" y="254000"/>
                  </a:lnTo>
                  <a:lnTo>
                    <a:pt x="12700" y="198967"/>
                  </a:lnTo>
                  <a:lnTo>
                    <a:pt x="46567" y="118533"/>
                  </a:lnTo>
                  <a:lnTo>
                    <a:pt x="21167" y="38100"/>
                  </a:lnTo>
                  <a:close/>
                </a:path>
              </a:pathLst>
            </a:custGeom>
            <a:no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5" name="Freeform 24"/>
            <p:cNvSpPr/>
            <p:nvPr/>
          </p:nvSpPr>
          <p:spPr>
            <a:xfrm>
              <a:off x="6456225" y="3031830"/>
              <a:ext cx="88913" cy="66681"/>
            </a:xfrm>
            <a:custGeom>
              <a:avLst/>
              <a:gdLst>
                <a:gd name="connsiteX0" fmla="*/ 0 w 88900"/>
                <a:gd name="connsiteY0" fmla="*/ 42333 h 67733"/>
                <a:gd name="connsiteX1" fmla="*/ 50800 w 88900"/>
                <a:gd name="connsiteY1" fmla="*/ 67733 h 67733"/>
                <a:gd name="connsiteX2" fmla="*/ 88900 w 88900"/>
                <a:gd name="connsiteY2" fmla="*/ 25400 h 67733"/>
                <a:gd name="connsiteX3" fmla="*/ 88900 w 88900"/>
                <a:gd name="connsiteY3" fmla="*/ 25400 h 67733"/>
                <a:gd name="connsiteX4" fmla="*/ 59267 w 88900"/>
                <a:gd name="connsiteY4" fmla="*/ 0 h 67733"/>
                <a:gd name="connsiteX5" fmla="*/ 59267 w 88900"/>
                <a:gd name="connsiteY5" fmla="*/ 0 h 67733"/>
                <a:gd name="connsiteX6" fmla="*/ 0 w 88900"/>
                <a:gd name="connsiteY6" fmla="*/ 42333 h 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900" h="67733">
                  <a:moveTo>
                    <a:pt x="0" y="42333"/>
                  </a:moveTo>
                  <a:lnTo>
                    <a:pt x="50800" y="67733"/>
                  </a:lnTo>
                  <a:lnTo>
                    <a:pt x="88900" y="25400"/>
                  </a:lnTo>
                  <a:lnTo>
                    <a:pt x="88900" y="25400"/>
                  </a:lnTo>
                  <a:lnTo>
                    <a:pt x="59267" y="0"/>
                  </a:lnTo>
                  <a:lnTo>
                    <a:pt x="59267" y="0"/>
                  </a:lnTo>
                  <a:lnTo>
                    <a:pt x="0" y="42333"/>
                  </a:lnTo>
                  <a:close/>
                </a:path>
              </a:pathLst>
            </a:custGeom>
            <a:no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26" name="Freeform 25"/>
            <p:cNvSpPr/>
            <p:nvPr/>
          </p:nvSpPr>
          <p:spPr>
            <a:xfrm>
              <a:off x="4804990" y="2828611"/>
              <a:ext cx="1171742" cy="1603525"/>
            </a:xfrm>
            <a:custGeom>
              <a:avLst/>
              <a:gdLst>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304800 w 1172634"/>
                <a:gd name="connsiteY94" fmla="*/ 1604433 h 1617133"/>
                <a:gd name="connsiteX95" fmla="*/ 283634 w 1172634"/>
                <a:gd name="connsiteY95" fmla="*/ 1617133 h 1617133"/>
                <a:gd name="connsiteX96" fmla="*/ 283634 w 1172634"/>
                <a:gd name="connsiteY96" fmla="*/ 1617133 h 1617133"/>
                <a:gd name="connsiteX97" fmla="*/ 245534 w 1172634"/>
                <a:gd name="connsiteY97" fmla="*/ 1595966 h 1617133"/>
                <a:gd name="connsiteX98" fmla="*/ 215900 w 1172634"/>
                <a:gd name="connsiteY98" fmla="*/ 1591733 h 1617133"/>
                <a:gd name="connsiteX99" fmla="*/ 186267 w 1172634"/>
                <a:gd name="connsiteY99" fmla="*/ 1557866 h 1617133"/>
                <a:gd name="connsiteX100" fmla="*/ 169334 w 1172634"/>
                <a:gd name="connsiteY100" fmla="*/ 1515533 h 1617133"/>
                <a:gd name="connsiteX101" fmla="*/ 169334 w 1172634"/>
                <a:gd name="connsiteY101" fmla="*/ 1456266 h 1617133"/>
                <a:gd name="connsiteX102" fmla="*/ 160867 w 1172634"/>
                <a:gd name="connsiteY102" fmla="*/ 1401233 h 1617133"/>
                <a:gd name="connsiteX103" fmla="*/ 118534 w 1172634"/>
                <a:gd name="connsiteY103" fmla="*/ 1384300 h 1617133"/>
                <a:gd name="connsiteX104" fmla="*/ 76200 w 1172634"/>
                <a:gd name="connsiteY104" fmla="*/ 1354666 h 1617133"/>
                <a:gd name="connsiteX105" fmla="*/ 76200 w 1172634"/>
                <a:gd name="connsiteY105" fmla="*/ 1312333 h 1617133"/>
                <a:gd name="connsiteX106" fmla="*/ 76200 w 1172634"/>
                <a:gd name="connsiteY106" fmla="*/ 1312333 h 1617133"/>
                <a:gd name="connsiteX107" fmla="*/ 33867 w 1172634"/>
                <a:gd name="connsiteY107" fmla="*/ 1286933 h 1617133"/>
                <a:gd name="connsiteX108" fmla="*/ 12700 w 1172634"/>
                <a:gd name="connsiteY108" fmla="*/ 1219200 h 1617133"/>
                <a:gd name="connsiteX109" fmla="*/ 0 w 1172634"/>
                <a:gd name="connsiteY109" fmla="*/ 1164166 h 1617133"/>
                <a:gd name="connsiteX110" fmla="*/ 21167 w 1172634"/>
                <a:gd name="connsiteY110" fmla="*/ 1092200 h 1617133"/>
                <a:gd name="connsiteX111" fmla="*/ 29634 w 1172634"/>
                <a:gd name="connsiteY111" fmla="*/ 1007533 h 1617133"/>
                <a:gd name="connsiteX112" fmla="*/ 71967 w 1172634"/>
                <a:gd name="connsiteY112" fmla="*/ 914400 h 1617133"/>
                <a:gd name="connsiteX113" fmla="*/ 80434 w 1172634"/>
                <a:gd name="connsiteY113" fmla="*/ 855133 h 1617133"/>
                <a:gd name="connsiteX114" fmla="*/ 93134 w 1172634"/>
                <a:gd name="connsiteY114" fmla="*/ 804333 h 1617133"/>
                <a:gd name="connsiteX115" fmla="*/ 84667 w 1172634"/>
                <a:gd name="connsiteY115" fmla="*/ 833966 h 1617133"/>
                <a:gd name="connsiteX116" fmla="*/ 46567 w 1172634"/>
                <a:gd name="connsiteY116" fmla="*/ 910166 h 1617133"/>
                <a:gd name="connsiteX117" fmla="*/ 16934 w 1172634"/>
                <a:gd name="connsiteY117" fmla="*/ 994833 h 1617133"/>
                <a:gd name="connsiteX118" fmla="*/ 16934 w 1172634"/>
                <a:gd name="connsiteY118" fmla="*/ 994833 h 1617133"/>
                <a:gd name="connsiteX119" fmla="*/ 16934 w 1172634"/>
                <a:gd name="connsiteY119" fmla="*/ 994833 h 1617133"/>
                <a:gd name="connsiteX120" fmla="*/ 33867 w 1172634"/>
                <a:gd name="connsiteY120" fmla="*/ 935566 h 1617133"/>
                <a:gd name="connsiteX121" fmla="*/ 38100 w 1172634"/>
                <a:gd name="connsiteY121" fmla="*/ 893233 h 1617133"/>
                <a:gd name="connsiteX122" fmla="*/ 80434 w 1172634"/>
                <a:gd name="connsiteY122" fmla="*/ 821266 h 1617133"/>
                <a:gd name="connsiteX123" fmla="*/ 84667 w 1172634"/>
                <a:gd name="connsiteY123" fmla="*/ 783166 h 1617133"/>
                <a:gd name="connsiteX124" fmla="*/ 114300 w 1172634"/>
                <a:gd name="connsiteY124" fmla="*/ 753533 h 1617133"/>
                <a:gd name="connsiteX125" fmla="*/ 135467 w 1172634"/>
                <a:gd name="connsiteY125"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304800 w 1172634"/>
                <a:gd name="connsiteY94" fmla="*/ 1604433 h 1617133"/>
                <a:gd name="connsiteX95" fmla="*/ 283634 w 1172634"/>
                <a:gd name="connsiteY95" fmla="*/ 1617133 h 1617133"/>
                <a:gd name="connsiteX96" fmla="*/ 283634 w 1172634"/>
                <a:gd name="connsiteY96" fmla="*/ 1617133 h 1617133"/>
                <a:gd name="connsiteX97" fmla="*/ 245534 w 1172634"/>
                <a:gd name="connsiteY97" fmla="*/ 1595966 h 1617133"/>
                <a:gd name="connsiteX98" fmla="*/ 215900 w 1172634"/>
                <a:gd name="connsiteY98" fmla="*/ 1591733 h 1617133"/>
                <a:gd name="connsiteX99" fmla="*/ 186267 w 1172634"/>
                <a:gd name="connsiteY99" fmla="*/ 1557866 h 1617133"/>
                <a:gd name="connsiteX100" fmla="*/ 169334 w 1172634"/>
                <a:gd name="connsiteY100" fmla="*/ 1515533 h 1617133"/>
                <a:gd name="connsiteX101" fmla="*/ 169334 w 1172634"/>
                <a:gd name="connsiteY101" fmla="*/ 1456266 h 1617133"/>
                <a:gd name="connsiteX102" fmla="*/ 160867 w 1172634"/>
                <a:gd name="connsiteY102" fmla="*/ 1401233 h 1617133"/>
                <a:gd name="connsiteX103" fmla="*/ 118534 w 1172634"/>
                <a:gd name="connsiteY103" fmla="*/ 1384300 h 1617133"/>
                <a:gd name="connsiteX104" fmla="*/ 76200 w 1172634"/>
                <a:gd name="connsiteY104" fmla="*/ 1354666 h 1617133"/>
                <a:gd name="connsiteX105" fmla="*/ 76200 w 1172634"/>
                <a:gd name="connsiteY105" fmla="*/ 1312333 h 1617133"/>
                <a:gd name="connsiteX106" fmla="*/ 76200 w 1172634"/>
                <a:gd name="connsiteY106" fmla="*/ 1312333 h 1617133"/>
                <a:gd name="connsiteX107" fmla="*/ 33867 w 1172634"/>
                <a:gd name="connsiteY107" fmla="*/ 1286933 h 1617133"/>
                <a:gd name="connsiteX108" fmla="*/ 12700 w 1172634"/>
                <a:gd name="connsiteY108" fmla="*/ 1219200 h 1617133"/>
                <a:gd name="connsiteX109" fmla="*/ 0 w 1172634"/>
                <a:gd name="connsiteY109" fmla="*/ 1164166 h 1617133"/>
                <a:gd name="connsiteX110" fmla="*/ 21167 w 1172634"/>
                <a:gd name="connsiteY110" fmla="*/ 1092200 h 1617133"/>
                <a:gd name="connsiteX111" fmla="*/ 29634 w 1172634"/>
                <a:gd name="connsiteY111" fmla="*/ 1007533 h 1617133"/>
                <a:gd name="connsiteX112" fmla="*/ 71967 w 1172634"/>
                <a:gd name="connsiteY112" fmla="*/ 914400 h 1617133"/>
                <a:gd name="connsiteX113" fmla="*/ 80434 w 1172634"/>
                <a:gd name="connsiteY113" fmla="*/ 855133 h 1617133"/>
                <a:gd name="connsiteX114" fmla="*/ 93134 w 1172634"/>
                <a:gd name="connsiteY114" fmla="*/ 804333 h 1617133"/>
                <a:gd name="connsiteX115" fmla="*/ 84667 w 1172634"/>
                <a:gd name="connsiteY115" fmla="*/ 833966 h 1617133"/>
                <a:gd name="connsiteX116" fmla="*/ 46567 w 1172634"/>
                <a:gd name="connsiteY116" fmla="*/ 910166 h 1617133"/>
                <a:gd name="connsiteX117" fmla="*/ 16934 w 1172634"/>
                <a:gd name="connsiteY117" fmla="*/ 994833 h 1617133"/>
                <a:gd name="connsiteX118" fmla="*/ 16934 w 1172634"/>
                <a:gd name="connsiteY118" fmla="*/ 994833 h 1617133"/>
                <a:gd name="connsiteX119" fmla="*/ 16934 w 1172634"/>
                <a:gd name="connsiteY119" fmla="*/ 994833 h 1617133"/>
                <a:gd name="connsiteX120" fmla="*/ 33867 w 1172634"/>
                <a:gd name="connsiteY120" fmla="*/ 935566 h 1617133"/>
                <a:gd name="connsiteX121" fmla="*/ 38100 w 1172634"/>
                <a:gd name="connsiteY121" fmla="*/ 893233 h 1617133"/>
                <a:gd name="connsiteX122" fmla="*/ 80434 w 1172634"/>
                <a:gd name="connsiteY122" fmla="*/ 821266 h 1617133"/>
                <a:gd name="connsiteX123" fmla="*/ 84667 w 1172634"/>
                <a:gd name="connsiteY123" fmla="*/ 783166 h 1617133"/>
                <a:gd name="connsiteX124" fmla="*/ 114300 w 1172634"/>
                <a:gd name="connsiteY124" fmla="*/ 753533 h 1617133"/>
                <a:gd name="connsiteX125" fmla="*/ 135467 w 1172634"/>
                <a:gd name="connsiteY125"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304800 w 1172634"/>
                <a:gd name="connsiteY94" fmla="*/ 1604433 h 1617133"/>
                <a:gd name="connsiteX95" fmla="*/ 283634 w 1172634"/>
                <a:gd name="connsiteY95" fmla="*/ 1617133 h 1617133"/>
                <a:gd name="connsiteX96" fmla="*/ 283634 w 1172634"/>
                <a:gd name="connsiteY96" fmla="*/ 1617133 h 1617133"/>
                <a:gd name="connsiteX97" fmla="*/ 245534 w 1172634"/>
                <a:gd name="connsiteY97" fmla="*/ 1595966 h 1617133"/>
                <a:gd name="connsiteX98" fmla="*/ 215900 w 1172634"/>
                <a:gd name="connsiteY98" fmla="*/ 1591733 h 1617133"/>
                <a:gd name="connsiteX99" fmla="*/ 186267 w 1172634"/>
                <a:gd name="connsiteY99" fmla="*/ 1557866 h 1617133"/>
                <a:gd name="connsiteX100" fmla="*/ 169334 w 1172634"/>
                <a:gd name="connsiteY100" fmla="*/ 1515533 h 1617133"/>
                <a:gd name="connsiteX101" fmla="*/ 169334 w 1172634"/>
                <a:gd name="connsiteY101" fmla="*/ 1456266 h 1617133"/>
                <a:gd name="connsiteX102" fmla="*/ 160867 w 1172634"/>
                <a:gd name="connsiteY102" fmla="*/ 1401233 h 1617133"/>
                <a:gd name="connsiteX103" fmla="*/ 118534 w 1172634"/>
                <a:gd name="connsiteY103" fmla="*/ 1384300 h 1617133"/>
                <a:gd name="connsiteX104" fmla="*/ 76200 w 1172634"/>
                <a:gd name="connsiteY104" fmla="*/ 1354666 h 1617133"/>
                <a:gd name="connsiteX105" fmla="*/ 76200 w 1172634"/>
                <a:gd name="connsiteY105" fmla="*/ 1312333 h 1617133"/>
                <a:gd name="connsiteX106" fmla="*/ 76200 w 1172634"/>
                <a:gd name="connsiteY106" fmla="*/ 1312333 h 1617133"/>
                <a:gd name="connsiteX107" fmla="*/ 33867 w 1172634"/>
                <a:gd name="connsiteY107" fmla="*/ 1286933 h 1617133"/>
                <a:gd name="connsiteX108" fmla="*/ 12700 w 1172634"/>
                <a:gd name="connsiteY108" fmla="*/ 1219200 h 1617133"/>
                <a:gd name="connsiteX109" fmla="*/ 0 w 1172634"/>
                <a:gd name="connsiteY109" fmla="*/ 1164166 h 1617133"/>
                <a:gd name="connsiteX110" fmla="*/ 21167 w 1172634"/>
                <a:gd name="connsiteY110" fmla="*/ 1092200 h 1617133"/>
                <a:gd name="connsiteX111" fmla="*/ 29634 w 1172634"/>
                <a:gd name="connsiteY111" fmla="*/ 1007533 h 1617133"/>
                <a:gd name="connsiteX112" fmla="*/ 71967 w 1172634"/>
                <a:gd name="connsiteY112" fmla="*/ 914400 h 1617133"/>
                <a:gd name="connsiteX113" fmla="*/ 80434 w 1172634"/>
                <a:gd name="connsiteY113" fmla="*/ 855133 h 1617133"/>
                <a:gd name="connsiteX114" fmla="*/ 93134 w 1172634"/>
                <a:gd name="connsiteY114" fmla="*/ 804333 h 1617133"/>
                <a:gd name="connsiteX115" fmla="*/ 84667 w 1172634"/>
                <a:gd name="connsiteY115" fmla="*/ 833966 h 1617133"/>
                <a:gd name="connsiteX116" fmla="*/ 46567 w 1172634"/>
                <a:gd name="connsiteY116" fmla="*/ 910166 h 1617133"/>
                <a:gd name="connsiteX117" fmla="*/ 16934 w 1172634"/>
                <a:gd name="connsiteY117" fmla="*/ 994833 h 1617133"/>
                <a:gd name="connsiteX118" fmla="*/ 16934 w 1172634"/>
                <a:gd name="connsiteY118" fmla="*/ 994833 h 1617133"/>
                <a:gd name="connsiteX119" fmla="*/ 16934 w 1172634"/>
                <a:gd name="connsiteY119" fmla="*/ 994833 h 1617133"/>
                <a:gd name="connsiteX120" fmla="*/ 33867 w 1172634"/>
                <a:gd name="connsiteY120" fmla="*/ 935566 h 1617133"/>
                <a:gd name="connsiteX121" fmla="*/ 38100 w 1172634"/>
                <a:gd name="connsiteY121" fmla="*/ 893233 h 1617133"/>
                <a:gd name="connsiteX122" fmla="*/ 80434 w 1172634"/>
                <a:gd name="connsiteY122" fmla="*/ 821266 h 1617133"/>
                <a:gd name="connsiteX123" fmla="*/ 84667 w 1172634"/>
                <a:gd name="connsiteY123" fmla="*/ 783166 h 1617133"/>
                <a:gd name="connsiteX124" fmla="*/ 114300 w 1172634"/>
                <a:gd name="connsiteY124" fmla="*/ 753533 h 1617133"/>
                <a:gd name="connsiteX125" fmla="*/ 135467 w 1172634"/>
                <a:gd name="connsiteY125"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0 h 1617133"/>
                <a:gd name="connsiteX1" fmla="*/ 1079500 w 1172634"/>
                <a:gd name="connsiteY1" fmla="*/ 55033 h 1617133"/>
                <a:gd name="connsiteX2" fmla="*/ 1045634 w 1172634"/>
                <a:gd name="connsiteY2" fmla="*/ 80433 h 1617133"/>
                <a:gd name="connsiteX3" fmla="*/ 1007534 w 1172634"/>
                <a:gd name="connsiteY3" fmla="*/ 63500 h 1617133"/>
                <a:gd name="connsiteX4" fmla="*/ 960967 w 1172634"/>
                <a:gd name="connsiteY4" fmla="*/ 97366 h 1617133"/>
                <a:gd name="connsiteX5" fmla="*/ 977900 w 1172634"/>
                <a:gd name="connsiteY5" fmla="*/ 139700 h 1617133"/>
                <a:gd name="connsiteX6" fmla="*/ 1032934 w 1172634"/>
                <a:gd name="connsiteY6" fmla="*/ 135466 h 1617133"/>
                <a:gd name="connsiteX7" fmla="*/ 1096434 w 1172634"/>
                <a:gd name="connsiteY7" fmla="*/ 105833 h 1617133"/>
                <a:gd name="connsiteX8" fmla="*/ 1172634 w 1172634"/>
                <a:gd name="connsiteY8" fmla="*/ 93133 h 1617133"/>
                <a:gd name="connsiteX9" fmla="*/ 1172634 w 1172634"/>
                <a:gd name="connsiteY9" fmla="*/ 173566 h 1617133"/>
                <a:gd name="connsiteX10" fmla="*/ 1155700 w 1172634"/>
                <a:gd name="connsiteY10" fmla="*/ 211666 h 1617133"/>
                <a:gd name="connsiteX11" fmla="*/ 1100667 w 1172634"/>
                <a:gd name="connsiteY11" fmla="*/ 249766 h 1617133"/>
                <a:gd name="connsiteX12" fmla="*/ 1032934 w 1172634"/>
                <a:gd name="connsiteY12" fmla="*/ 249766 h 1617133"/>
                <a:gd name="connsiteX13" fmla="*/ 1071034 w 1172634"/>
                <a:gd name="connsiteY13" fmla="*/ 194733 h 1617133"/>
                <a:gd name="connsiteX14" fmla="*/ 1092200 w 1172634"/>
                <a:gd name="connsiteY14" fmla="*/ 156633 h 1617133"/>
                <a:gd name="connsiteX15" fmla="*/ 1092200 w 1172634"/>
                <a:gd name="connsiteY15" fmla="*/ 156633 h 1617133"/>
                <a:gd name="connsiteX16" fmla="*/ 1032934 w 1172634"/>
                <a:gd name="connsiteY16" fmla="*/ 152400 h 1617133"/>
                <a:gd name="connsiteX17" fmla="*/ 986367 w 1172634"/>
                <a:gd name="connsiteY17" fmla="*/ 215900 h 1617133"/>
                <a:gd name="connsiteX18" fmla="*/ 948267 w 1172634"/>
                <a:gd name="connsiteY18" fmla="*/ 228600 h 1617133"/>
                <a:gd name="connsiteX19" fmla="*/ 880534 w 1172634"/>
                <a:gd name="connsiteY19" fmla="*/ 228600 h 1617133"/>
                <a:gd name="connsiteX20" fmla="*/ 833967 w 1172634"/>
                <a:gd name="connsiteY20" fmla="*/ 237066 h 1617133"/>
                <a:gd name="connsiteX21" fmla="*/ 778934 w 1172634"/>
                <a:gd name="connsiteY21" fmla="*/ 275166 h 1617133"/>
                <a:gd name="connsiteX22" fmla="*/ 732367 w 1172634"/>
                <a:gd name="connsiteY22" fmla="*/ 317500 h 1617133"/>
                <a:gd name="connsiteX23" fmla="*/ 753534 w 1172634"/>
                <a:gd name="connsiteY23" fmla="*/ 376766 h 1617133"/>
                <a:gd name="connsiteX24" fmla="*/ 745067 w 1172634"/>
                <a:gd name="connsiteY24" fmla="*/ 431800 h 1617133"/>
                <a:gd name="connsiteX25" fmla="*/ 740834 w 1172634"/>
                <a:gd name="connsiteY25" fmla="*/ 478366 h 1617133"/>
                <a:gd name="connsiteX26" fmla="*/ 791634 w 1172634"/>
                <a:gd name="connsiteY26" fmla="*/ 410633 h 1617133"/>
                <a:gd name="connsiteX27" fmla="*/ 833967 w 1172634"/>
                <a:gd name="connsiteY27" fmla="*/ 372533 h 1617133"/>
                <a:gd name="connsiteX28" fmla="*/ 889000 w 1172634"/>
                <a:gd name="connsiteY28" fmla="*/ 325966 h 1617133"/>
                <a:gd name="connsiteX29" fmla="*/ 935567 w 1172634"/>
                <a:gd name="connsiteY29" fmla="*/ 275166 h 1617133"/>
                <a:gd name="connsiteX30" fmla="*/ 990600 w 1172634"/>
                <a:gd name="connsiteY30" fmla="*/ 275166 h 1617133"/>
                <a:gd name="connsiteX31" fmla="*/ 990600 w 1172634"/>
                <a:gd name="connsiteY31" fmla="*/ 313266 h 1617133"/>
                <a:gd name="connsiteX32" fmla="*/ 990600 w 1172634"/>
                <a:gd name="connsiteY32" fmla="*/ 351366 h 1617133"/>
                <a:gd name="connsiteX33" fmla="*/ 1045634 w 1172634"/>
                <a:gd name="connsiteY33" fmla="*/ 342900 h 1617133"/>
                <a:gd name="connsiteX34" fmla="*/ 1045634 w 1172634"/>
                <a:gd name="connsiteY34" fmla="*/ 342900 h 1617133"/>
                <a:gd name="connsiteX35" fmla="*/ 1062567 w 1172634"/>
                <a:gd name="connsiteY35" fmla="*/ 385233 h 1617133"/>
                <a:gd name="connsiteX36" fmla="*/ 1049867 w 1172634"/>
                <a:gd name="connsiteY36" fmla="*/ 431800 h 1617133"/>
                <a:gd name="connsiteX37" fmla="*/ 1096434 w 1172634"/>
                <a:gd name="connsiteY37" fmla="*/ 444500 h 1617133"/>
                <a:gd name="connsiteX38" fmla="*/ 1096434 w 1172634"/>
                <a:gd name="connsiteY38" fmla="*/ 474133 h 1617133"/>
                <a:gd name="connsiteX39" fmla="*/ 1075267 w 1172634"/>
                <a:gd name="connsiteY39" fmla="*/ 516466 h 1617133"/>
                <a:gd name="connsiteX40" fmla="*/ 1075267 w 1172634"/>
                <a:gd name="connsiteY40" fmla="*/ 541866 h 1617133"/>
                <a:gd name="connsiteX41" fmla="*/ 1104900 w 1172634"/>
                <a:gd name="connsiteY41" fmla="*/ 575733 h 1617133"/>
                <a:gd name="connsiteX42" fmla="*/ 1104900 w 1172634"/>
                <a:gd name="connsiteY42" fmla="*/ 575733 h 1617133"/>
                <a:gd name="connsiteX43" fmla="*/ 1049867 w 1172634"/>
                <a:gd name="connsiteY43" fmla="*/ 592666 h 1617133"/>
                <a:gd name="connsiteX44" fmla="*/ 999067 w 1172634"/>
                <a:gd name="connsiteY44" fmla="*/ 579966 h 1617133"/>
                <a:gd name="connsiteX45" fmla="*/ 1041400 w 1172634"/>
                <a:gd name="connsiteY45" fmla="*/ 541866 h 1617133"/>
                <a:gd name="connsiteX46" fmla="*/ 1049867 w 1172634"/>
                <a:gd name="connsiteY46" fmla="*/ 508000 h 1617133"/>
                <a:gd name="connsiteX47" fmla="*/ 990600 w 1172634"/>
                <a:gd name="connsiteY47" fmla="*/ 533400 h 1617133"/>
                <a:gd name="connsiteX48" fmla="*/ 931334 w 1172634"/>
                <a:gd name="connsiteY48" fmla="*/ 508000 h 1617133"/>
                <a:gd name="connsiteX49" fmla="*/ 889000 w 1172634"/>
                <a:gd name="connsiteY49" fmla="*/ 516466 h 1617133"/>
                <a:gd name="connsiteX50" fmla="*/ 889000 w 1172634"/>
                <a:gd name="connsiteY50" fmla="*/ 554566 h 1617133"/>
                <a:gd name="connsiteX51" fmla="*/ 901700 w 1172634"/>
                <a:gd name="connsiteY51" fmla="*/ 584200 h 1617133"/>
                <a:gd name="connsiteX52" fmla="*/ 867834 w 1172634"/>
                <a:gd name="connsiteY52" fmla="*/ 626533 h 1617133"/>
                <a:gd name="connsiteX53" fmla="*/ 778934 w 1172634"/>
                <a:gd name="connsiteY53" fmla="*/ 635000 h 1617133"/>
                <a:gd name="connsiteX54" fmla="*/ 753534 w 1172634"/>
                <a:gd name="connsiteY54" fmla="*/ 668866 h 1617133"/>
                <a:gd name="connsiteX55" fmla="*/ 698500 w 1172634"/>
                <a:gd name="connsiteY55" fmla="*/ 719666 h 1617133"/>
                <a:gd name="connsiteX56" fmla="*/ 656167 w 1172634"/>
                <a:gd name="connsiteY56" fmla="*/ 732366 h 1617133"/>
                <a:gd name="connsiteX57" fmla="*/ 601134 w 1172634"/>
                <a:gd name="connsiteY57" fmla="*/ 783166 h 1617133"/>
                <a:gd name="connsiteX58" fmla="*/ 558800 w 1172634"/>
                <a:gd name="connsiteY58" fmla="*/ 838200 h 1617133"/>
                <a:gd name="connsiteX59" fmla="*/ 512234 w 1172634"/>
                <a:gd name="connsiteY59" fmla="*/ 876300 h 1617133"/>
                <a:gd name="connsiteX60" fmla="*/ 461434 w 1172634"/>
                <a:gd name="connsiteY60" fmla="*/ 889000 h 1617133"/>
                <a:gd name="connsiteX61" fmla="*/ 427567 w 1172634"/>
                <a:gd name="connsiteY61" fmla="*/ 935566 h 1617133"/>
                <a:gd name="connsiteX62" fmla="*/ 402167 w 1172634"/>
                <a:gd name="connsiteY62" fmla="*/ 999066 h 1617133"/>
                <a:gd name="connsiteX63" fmla="*/ 385234 w 1172634"/>
                <a:gd name="connsiteY63" fmla="*/ 1062566 h 1617133"/>
                <a:gd name="connsiteX64" fmla="*/ 368300 w 1172634"/>
                <a:gd name="connsiteY64" fmla="*/ 1092200 h 1617133"/>
                <a:gd name="connsiteX65" fmla="*/ 355600 w 1172634"/>
                <a:gd name="connsiteY65" fmla="*/ 1054100 h 1617133"/>
                <a:gd name="connsiteX66" fmla="*/ 368300 w 1172634"/>
                <a:gd name="connsiteY66" fmla="*/ 1003300 h 1617133"/>
                <a:gd name="connsiteX67" fmla="*/ 359834 w 1172634"/>
                <a:gd name="connsiteY67" fmla="*/ 956733 h 1617133"/>
                <a:gd name="connsiteX68" fmla="*/ 325967 w 1172634"/>
                <a:gd name="connsiteY68" fmla="*/ 931333 h 1617133"/>
                <a:gd name="connsiteX69" fmla="*/ 296334 w 1172634"/>
                <a:gd name="connsiteY69" fmla="*/ 918633 h 1617133"/>
                <a:gd name="connsiteX70" fmla="*/ 296334 w 1172634"/>
                <a:gd name="connsiteY70" fmla="*/ 918633 h 1617133"/>
                <a:gd name="connsiteX71" fmla="*/ 275167 w 1172634"/>
                <a:gd name="connsiteY71" fmla="*/ 965200 h 1617133"/>
                <a:gd name="connsiteX72" fmla="*/ 241300 w 1172634"/>
                <a:gd name="connsiteY72" fmla="*/ 948266 h 1617133"/>
                <a:gd name="connsiteX73" fmla="*/ 228600 w 1172634"/>
                <a:gd name="connsiteY73" fmla="*/ 918633 h 1617133"/>
                <a:gd name="connsiteX74" fmla="*/ 182034 w 1172634"/>
                <a:gd name="connsiteY74" fmla="*/ 944033 h 1617133"/>
                <a:gd name="connsiteX75" fmla="*/ 148167 w 1172634"/>
                <a:gd name="connsiteY75" fmla="*/ 994833 h 1617133"/>
                <a:gd name="connsiteX76" fmla="*/ 114300 w 1172634"/>
                <a:gd name="connsiteY76" fmla="*/ 1058333 h 1617133"/>
                <a:gd name="connsiteX77" fmla="*/ 80434 w 1172634"/>
                <a:gd name="connsiteY77" fmla="*/ 1130300 h 1617133"/>
                <a:gd name="connsiteX78" fmla="*/ 80434 w 1172634"/>
                <a:gd name="connsiteY78" fmla="*/ 1193800 h 1617133"/>
                <a:gd name="connsiteX79" fmla="*/ 88900 w 1172634"/>
                <a:gd name="connsiteY79" fmla="*/ 1248833 h 1617133"/>
                <a:gd name="connsiteX80" fmla="*/ 143934 w 1172634"/>
                <a:gd name="connsiteY80" fmla="*/ 1248833 h 1617133"/>
                <a:gd name="connsiteX81" fmla="*/ 190500 w 1172634"/>
                <a:gd name="connsiteY81" fmla="*/ 1181100 h 1617133"/>
                <a:gd name="connsiteX82" fmla="*/ 228600 w 1172634"/>
                <a:gd name="connsiteY82" fmla="*/ 1181100 h 1617133"/>
                <a:gd name="connsiteX83" fmla="*/ 198967 w 1172634"/>
                <a:gd name="connsiteY83" fmla="*/ 1248833 h 1617133"/>
                <a:gd name="connsiteX84" fmla="*/ 182034 w 1172634"/>
                <a:gd name="connsiteY84" fmla="*/ 1286933 h 1617133"/>
                <a:gd name="connsiteX85" fmla="*/ 173567 w 1172634"/>
                <a:gd name="connsiteY85" fmla="*/ 1325033 h 1617133"/>
                <a:gd name="connsiteX86" fmla="*/ 173567 w 1172634"/>
                <a:gd name="connsiteY86" fmla="*/ 1325033 h 1617133"/>
                <a:gd name="connsiteX87" fmla="*/ 224367 w 1172634"/>
                <a:gd name="connsiteY87" fmla="*/ 1350433 h 1617133"/>
                <a:gd name="connsiteX88" fmla="*/ 232834 w 1172634"/>
                <a:gd name="connsiteY88" fmla="*/ 1409700 h 1617133"/>
                <a:gd name="connsiteX89" fmla="*/ 215900 w 1172634"/>
                <a:gd name="connsiteY89" fmla="*/ 1447800 h 1617133"/>
                <a:gd name="connsiteX90" fmla="*/ 215900 w 1172634"/>
                <a:gd name="connsiteY90" fmla="*/ 1498600 h 1617133"/>
                <a:gd name="connsiteX91" fmla="*/ 215900 w 1172634"/>
                <a:gd name="connsiteY91" fmla="*/ 1553633 h 1617133"/>
                <a:gd name="connsiteX92" fmla="*/ 241300 w 1172634"/>
                <a:gd name="connsiteY92" fmla="*/ 1591733 h 1617133"/>
                <a:gd name="connsiteX93" fmla="*/ 266700 w 1172634"/>
                <a:gd name="connsiteY93" fmla="*/ 1566333 h 1617133"/>
                <a:gd name="connsiteX94" fmla="*/ 262467 w 1172634"/>
                <a:gd name="connsiteY94" fmla="*/ 1566333 h 1617133"/>
                <a:gd name="connsiteX95" fmla="*/ 304800 w 1172634"/>
                <a:gd name="connsiteY95" fmla="*/ 1604433 h 1617133"/>
                <a:gd name="connsiteX96" fmla="*/ 283634 w 1172634"/>
                <a:gd name="connsiteY96" fmla="*/ 1617133 h 1617133"/>
                <a:gd name="connsiteX97" fmla="*/ 283634 w 1172634"/>
                <a:gd name="connsiteY97" fmla="*/ 1617133 h 1617133"/>
                <a:gd name="connsiteX98" fmla="*/ 245534 w 1172634"/>
                <a:gd name="connsiteY98" fmla="*/ 1595966 h 1617133"/>
                <a:gd name="connsiteX99" fmla="*/ 215900 w 1172634"/>
                <a:gd name="connsiteY99" fmla="*/ 1591733 h 1617133"/>
                <a:gd name="connsiteX100" fmla="*/ 186267 w 1172634"/>
                <a:gd name="connsiteY100" fmla="*/ 1557866 h 1617133"/>
                <a:gd name="connsiteX101" fmla="*/ 169334 w 1172634"/>
                <a:gd name="connsiteY101" fmla="*/ 1515533 h 1617133"/>
                <a:gd name="connsiteX102" fmla="*/ 169334 w 1172634"/>
                <a:gd name="connsiteY102" fmla="*/ 1456266 h 1617133"/>
                <a:gd name="connsiteX103" fmla="*/ 160867 w 1172634"/>
                <a:gd name="connsiteY103" fmla="*/ 1401233 h 1617133"/>
                <a:gd name="connsiteX104" fmla="*/ 118534 w 1172634"/>
                <a:gd name="connsiteY104" fmla="*/ 1384300 h 1617133"/>
                <a:gd name="connsiteX105" fmla="*/ 76200 w 1172634"/>
                <a:gd name="connsiteY105" fmla="*/ 1354666 h 1617133"/>
                <a:gd name="connsiteX106" fmla="*/ 76200 w 1172634"/>
                <a:gd name="connsiteY106" fmla="*/ 1312333 h 1617133"/>
                <a:gd name="connsiteX107" fmla="*/ 76200 w 1172634"/>
                <a:gd name="connsiteY107" fmla="*/ 1312333 h 1617133"/>
                <a:gd name="connsiteX108" fmla="*/ 33867 w 1172634"/>
                <a:gd name="connsiteY108" fmla="*/ 1286933 h 1617133"/>
                <a:gd name="connsiteX109" fmla="*/ 12700 w 1172634"/>
                <a:gd name="connsiteY109" fmla="*/ 1219200 h 1617133"/>
                <a:gd name="connsiteX110" fmla="*/ 0 w 1172634"/>
                <a:gd name="connsiteY110" fmla="*/ 1164166 h 1617133"/>
                <a:gd name="connsiteX111" fmla="*/ 21167 w 1172634"/>
                <a:gd name="connsiteY111" fmla="*/ 1092200 h 1617133"/>
                <a:gd name="connsiteX112" fmla="*/ 29634 w 1172634"/>
                <a:gd name="connsiteY112" fmla="*/ 1007533 h 1617133"/>
                <a:gd name="connsiteX113" fmla="*/ 71967 w 1172634"/>
                <a:gd name="connsiteY113" fmla="*/ 914400 h 1617133"/>
                <a:gd name="connsiteX114" fmla="*/ 80434 w 1172634"/>
                <a:gd name="connsiteY114" fmla="*/ 855133 h 1617133"/>
                <a:gd name="connsiteX115" fmla="*/ 93134 w 1172634"/>
                <a:gd name="connsiteY115" fmla="*/ 804333 h 1617133"/>
                <a:gd name="connsiteX116" fmla="*/ 84667 w 1172634"/>
                <a:gd name="connsiteY116" fmla="*/ 833966 h 1617133"/>
                <a:gd name="connsiteX117" fmla="*/ 46567 w 1172634"/>
                <a:gd name="connsiteY117" fmla="*/ 910166 h 1617133"/>
                <a:gd name="connsiteX118" fmla="*/ 16934 w 1172634"/>
                <a:gd name="connsiteY118" fmla="*/ 994833 h 1617133"/>
                <a:gd name="connsiteX119" fmla="*/ 16934 w 1172634"/>
                <a:gd name="connsiteY119" fmla="*/ 994833 h 1617133"/>
                <a:gd name="connsiteX120" fmla="*/ 16934 w 1172634"/>
                <a:gd name="connsiteY120" fmla="*/ 994833 h 1617133"/>
                <a:gd name="connsiteX121" fmla="*/ 33867 w 1172634"/>
                <a:gd name="connsiteY121" fmla="*/ 935566 h 1617133"/>
                <a:gd name="connsiteX122" fmla="*/ 38100 w 1172634"/>
                <a:gd name="connsiteY122" fmla="*/ 893233 h 1617133"/>
                <a:gd name="connsiteX123" fmla="*/ 80434 w 1172634"/>
                <a:gd name="connsiteY123" fmla="*/ 821266 h 1617133"/>
                <a:gd name="connsiteX124" fmla="*/ 84667 w 1172634"/>
                <a:gd name="connsiteY124" fmla="*/ 783166 h 1617133"/>
                <a:gd name="connsiteX125" fmla="*/ 114300 w 1172634"/>
                <a:gd name="connsiteY125" fmla="*/ 753533 h 1617133"/>
                <a:gd name="connsiteX126" fmla="*/ 135467 w 1172634"/>
                <a:gd name="connsiteY126" fmla="*/ 723900 h 1617133"/>
                <a:gd name="connsiteX0" fmla="*/ 1079500 w 1172634"/>
                <a:gd name="connsiteY0" fmla="*/ 2117 h 1619250"/>
                <a:gd name="connsiteX1" fmla="*/ 1081617 w 1172634"/>
                <a:gd name="connsiteY1" fmla="*/ 0 h 1619250"/>
                <a:gd name="connsiteX2" fmla="*/ 1079500 w 1172634"/>
                <a:gd name="connsiteY2" fmla="*/ 57150 h 1619250"/>
                <a:gd name="connsiteX3" fmla="*/ 1045634 w 1172634"/>
                <a:gd name="connsiteY3" fmla="*/ 82550 h 1619250"/>
                <a:gd name="connsiteX4" fmla="*/ 1007534 w 1172634"/>
                <a:gd name="connsiteY4" fmla="*/ 65617 h 1619250"/>
                <a:gd name="connsiteX5" fmla="*/ 960967 w 1172634"/>
                <a:gd name="connsiteY5" fmla="*/ 99483 h 1619250"/>
                <a:gd name="connsiteX6" fmla="*/ 977900 w 1172634"/>
                <a:gd name="connsiteY6" fmla="*/ 141817 h 1619250"/>
                <a:gd name="connsiteX7" fmla="*/ 1032934 w 1172634"/>
                <a:gd name="connsiteY7" fmla="*/ 137583 h 1619250"/>
                <a:gd name="connsiteX8" fmla="*/ 1096434 w 1172634"/>
                <a:gd name="connsiteY8" fmla="*/ 107950 h 1619250"/>
                <a:gd name="connsiteX9" fmla="*/ 1172634 w 1172634"/>
                <a:gd name="connsiteY9" fmla="*/ 95250 h 1619250"/>
                <a:gd name="connsiteX10" fmla="*/ 1172634 w 1172634"/>
                <a:gd name="connsiteY10" fmla="*/ 175683 h 1619250"/>
                <a:gd name="connsiteX11" fmla="*/ 1155700 w 1172634"/>
                <a:gd name="connsiteY11" fmla="*/ 213783 h 1619250"/>
                <a:gd name="connsiteX12" fmla="*/ 1100667 w 1172634"/>
                <a:gd name="connsiteY12" fmla="*/ 251883 h 1619250"/>
                <a:gd name="connsiteX13" fmla="*/ 1032934 w 1172634"/>
                <a:gd name="connsiteY13" fmla="*/ 251883 h 1619250"/>
                <a:gd name="connsiteX14" fmla="*/ 1071034 w 1172634"/>
                <a:gd name="connsiteY14" fmla="*/ 196850 h 1619250"/>
                <a:gd name="connsiteX15" fmla="*/ 1092200 w 1172634"/>
                <a:gd name="connsiteY15" fmla="*/ 158750 h 1619250"/>
                <a:gd name="connsiteX16" fmla="*/ 1092200 w 1172634"/>
                <a:gd name="connsiteY16" fmla="*/ 158750 h 1619250"/>
                <a:gd name="connsiteX17" fmla="*/ 1032934 w 1172634"/>
                <a:gd name="connsiteY17" fmla="*/ 154517 h 1619250"/>
                <a:gd name="connsiteX18" fmla="*/ 986367 w 1172634"/>
                <a:gd name="connsiteY18" fmla="*/ 218017 h 1619250"/>
                <a:gd name="connsiteX19" fmla="*/ 948267 w 1172634"/>
                <a:gd name="connsiteY19" fmla="*/ 230717 h 1619250"/>
                <a:gd name="connsiteX20" fmla="*/ 880534 w 1172634"/>
                <a:gd name="connsiteY20" fmla="*/ 230717 h 1619250"/>
                <a:gd name="connsiteX21" fmla="*/ 833967 w 1172634"/>
                <a:gd name="connsiteY21" fmla="*/ 239183 h 1619250"/>
                <a:gd name="connsiteX22" fmla="*/ 778934 w 1172634"/>
                <a:gd name="connsiteY22" fmla="*/ 277283 h 1619250"/>
                <a:gd name="connsiteX23" fmla="*/ 732367 w 1172634"/>
                <a:gd name="connsiteY23" fmla="*/ 319617 h 1619250"/>
                <a:gd name="connsiteX24" fmla="*/ 753534 w 1172634"/>
                <a:gd name="connsiteY24" fmla="*/ 378883 h 1619250"/>
                <a:gd name="connsiteX25" fmla="*/ 745067 w 1172634"/>
                <a:gd name="connsiteY25" fmla="*/ 433917 h 1619250"/>
                <a:gd name="connsiteX26" fmla="*/ 740834 w 1172634"/>
                <a:gd name="connsiteY26" fmla="*/ 480483 h 1619250"/>
                <a:gd name="connsiteX27" fmla="*/ 791634 w 1172634"/>
                <a:gd name="connsiteY27" fmla="*/ 412750 h 1619250"/>
                <a:gd name="connsiteX28" fmla="*/ 833967 w 1172634"/>
                <a:gd name="connsiteY28" fmla="*/ 374650 h 1619250"/>
                <a:gd name="connsiteX29" fmla="*/ 889000 w 1172634"/>
                <a:gd name="connsiteY29" fmla="*/ 328083 h 1619250"/>
                <a:gd name="connsiteX30" fmla="*/ 935567 w 1172634"/>
                <a:gd name="connsiteY30" fmla="*/ 277283 h 1619250"/>
                <a:gd name="connsiteX31" fmla="*/ 990600 w 1172634"/>
                <a:gd name="connsiteY31" fmla="*/ 277283 h 1619250"/>
                <a:gd name="connsiteX32" fmla="*/ 990600 w 1172634"/>
                <a:gd name="connsiteY32" fmla="*/ 315383 h 1619250"/>
                <a:gd name="connsiteX33" fmla="*/ 990600 w 1172634"/>
                <a:gd name="connsiteY33" fmla="*/ 353483 h 1619250"/>
                <a:gd name="connsiteX34" fmla="*/ 1045634 w 1172634"/>
                <a:gd name="connsiteY34" fmla="*/ 345017 h 1619250"/>
                <a:gd name="connsiteX35" fmla="*/ 1045634 w 1172634"/>
                <a:gd name="connsiteY35" fmla="*/ 345017 h 1619250"/>
                <a:gd name="connsiteX36" fmla="*/ 1062567 w 1172634"/>
                <a:gd name="connsiteY36" fmla="*/ 387350 h 1619250"/>
                <a:gd name="connsiteX37" fmla="*/ 1049867 w 1172634"/>
                <a:gd name="connsiteY37" fmla="*/ 433917 h 1619250"/>
                <a:gd name="connsiteX38" fmla="*/ 1096434 w 1172634"/>
                <a:gd name="connsiteY38" fmla="*/ 446617 h 1619250"/>
                <a:gd name="connsiteX39" fmla="*/ 1096434 w 1172634"/>
                <a:gd name="connsiteY39" fmla="*/ 476250 h 1619250"/>
                <a:gd name="connsiteX40" fmla="*/ 1075267 w 1172634"/>
                <a:gd name="connsiteY40" fmla="*/ 518583 h 1619250"/>
                <a:gd name="connsiteX41" fmla="*/ 1075267 w 1172634"/>
                <a:gd name="connsiteY41" fmla="*/ 543983 h 1619250"/>
                <a:gd name="connsiteX42" fmla="*/ 1104900 w 1172634"/>
                <a:gd name="connsiteY42" fmla="*/ 577850 h 1619250"/>
                <a:gd name="connsiteX43" fmla="*/ 1104900 w 1172634"/>
                <a:gd name="connsiteY43" fmla="*/ 577850 h 1619250"/>
                <a:gd name="connsiteX44" fmla="*/ 1049867 w 1172634"/>
                <a:gd name="connsiteY44" fmla="*/ 594783 h 1619250"/>
                <a:gd name="connsiteX45" fmla="*/ 999067 w 1172634"/>
                <a:gd name="connsiteY45" fmla="*/ 582083 h 1619250"/>
                <a:gd name="connsiteX46" fmla="*/ 1041400 w 1172634"/>
                <a:gd name="connsiteY46" fmla="*/ 543983 h 1619250"/>
                <a:gd name="connsiteX47" fmla="*/ 1049867 w 1172634"/>
                <a:gd name="connsiteY47" fmla="*/ 510117 h 1619250"/>
                <a:gd name="connsiteX48" fmla="*/ 990600 w 1172634"/>
                <a:gd name="connsiteY48" fmla="*/ 535517 h 1619250"/>
                <a:gd name="connsiteX49" fmla="*/ 931334 w 1172634"/>
                <a:gd name="connsiteY49" fmla="*/ 510117 h 1619250"/>
                <a:gd name="connsiteX50" fmla="*/ 889000 w 1172634"/>
                <a:gd name="connsiteY50" fmla="*/ 518583 h 1619250"/>
                <a:gd name="connsiteX51" fmla="*/ 889000 w 1172634"/>
                <a:gd name="connsiteY51" fmla="*/ 556683 h 1619250"/>
                <a:gd name="connsiteX52" fmla="*/ 901700 w 1172634"/>
                <a:gd name="connsiteY52" fmla="*/ 586317 h 1619250"/>
                <a:gd name="connsiteX53" fmla="*/ 867834 w 1172634"/>
                <a:gd name="connsiteY53" fmla="*/ 628650 h 1619250"/>
                <a:gd name="connsiteX54" fmla="*/ 778934 w 1172634"/>
                <a:gd name="connsiteY54" fmla="*/ 637117 h 1619250"/>
                <a:gd name="connsiteX55" fmla="*/ 753534 w 1172634"/>
                <a:gd name="connsiteY55" fmla="*/ 670983 h 1619250"/>
                <a:gd name="connsiteX56" fmla="*/ 698500 w 1172634"/>
                <a:gd name="connsiteY56" fmla="*/ 721783 h 1619250"/>
                <a:gd name="connsiteX57" fmla="*/ 656167 w 1172634"/>
                <a:gd name="connsiteY57" fmla="*/ 734483 h 1619250"/>
                <a:gd name="connsiteX58" fmla="*/ 601134 w 1172634"/>
                <a:gd name="connsiteY58" fmla="*/ 785283 h 1619250"/>
                <a:gd name="connsiteX59" fmla="*/ 558800 w 1172634"/>
                <a:gd name="connsiteY59" fmla="*/ 840317 h 1619250"/>
                <a:gd name="connsiteX60" fmla="*/ 512234 w 1172634"/>
                <a:gd name="connsiteY60" fmla="*/ 878417 h 1619250"/>
                <a:gd name="connsiteX61" fmla="*/ 461434 w 1172634"/>
                <a:gd name="connsiteY61" fmla="*/ 891117 h 1619250"/>
                <a:gd name="connsiteX62" fmla="*/ 427567 w 1172634"/>
                <a:gd name="connsiteY62" fmla="*/ 937683 h 1619250"/>
                <a:gd name="connsiteX63" fmla="*/ 402167 w 1172634"/>
                <a:gd name="connsiteY63" fmla="*/ 1001183 h 1619250"/>
                <a:gd name="connsiteX64" fmla="*/ 385234 w 1172634"/>
                <a:gd name="connsiteY64" fmla="*/ 1064683 h 1619250"/>
                <a:gd name="connsiteX65" fmla="*/ 368300 w 1172634"/>
                <a:gd name="connsiteY65" fmla="*/ 1094317 h 1619250"/>
                <a:gd name="connsiteX66" fmla="*/ 355600 w 1172634"/>
                <a:gd name="connsiteY66" fmla="*/ 1056217 h 1619250"/>
                <a:gd name="connsiteX67" fmla="*/ 368300 w 1172634"/>
                <a:gd name="connsiteY67" fmla="*/ 1005417 h 1619250"/>
                <a:gd name="connsiteX68" fmla="*/ 359834 w 1172634"/>
                <a:gd name="connsiteY68" fmla="*/ 958850 h 1619250"/>
                <a:gd name="connsiteX69" fmla="*/ 325967 w 1172634"/>
                <a:gd name="connsiteY69" fmla="*/ 933450 h 1619250"/>
                <a:gd name="connsiteX70" fmla="*/ 296334 w 1172634"/>
                <a:gd name="connsiteY70" fmla="*/ 920750 h 1619250"/>
                <a:gd name="connsiteX71" fmla="*/ 296334 w 1172634"/>
                <a:gd name="connsiteY71" fmla="*/ 920750 h 1619250"/>
                <a:gd name="connsiteX72" fmla="*/ 275167 w 1172634"/>
                <a:gd name="connsiteY72" fmla="*/ 967317 h 1619250"/>
                <a:gd name="connsiteX73" fmla="*/ 241300 w 1172634"/>
                <a:gd name="connsiteY73" fmla="*/ 950383 h 1619250"/>
                <a:gd name="connsiteX74" fmla="*/ 228600 w 1172634"/>
                <a:gd name="connsiteY74" fmla="*/ 920750 h 1619250"/>
                <a:gd name="connsiteX75" fmla="*/ 182034 w 1172634"/>
                <a:gd name="connsiteY75" fmla="*/ 946150 h 1619250"/>
                <a:gd name="connsiteX76" fmla="*/ 148167 w 1172634"/>
                <a:gd name="connsiteY76" fmla="*/ 996950 h 1619250"/>
                <a:gd name="connsiteX77" fmla="*/ 114300 w 1172634"/>
                <a:gd name="connsiteY77" fmla="*/ 1060450 h 1619250"/>
                <a:gd name="connsiteX78" fmla="*/ 80434 w 1172634"/>
                <a:gd name="connsiteY78" fmla="*/ 1132417 h 1619250"/>
                <a:gd name="connsiteX79" fmla="*/ 80434 w 1172634"/>
                <a:gd name="connsiteY79" fmla="*/ 1195917 h 1619250"/>
                <a:gd name="connsiteX80" fmla="*/ 88900 w 1172634"/>
                <a:gd name="connsiteY80" fmla="*/ 1250950 h 1619250"/>
                <a:gd name="connsiteX81" fmla="*/ 143934 w 1172634"/>
                <a:gd name="connsiteY81" fmla="*/ 1250950 h 1619250"/>
                <a:gd name="connsiteX82" fmla="*/ 190500 w 1172634"/>
                <a:gd name="connsiteY82" fmla="*/ 1183217 h 1619250"/>
                <a:gd name="connsiteX83" fmla="*/ 228600 w 1172634"/>
                <a:gd name="connsiteY83" fmla="*/ 1183217 h 1619250"/>
                <a:gd name="connsiteX84" fmla="*/ 198967 w 1172634"/>
                <a:gd name="connsiteY84" fmla="*/ 1250950 h 1619250"/>
                <a:gd name="connsiteX85" fmla="*/ 182034 w 1172634"/>
                <a:gd name="connsiteY85" fmla="*/ 1289050 h 1619250"/>
                <a:gd name="connsiteX86" fmla="*/ 173567 w 1172634"/>
                <a:gd name="connsiteY86" fmla="*/ 1327150 h 1619250"/>
                <a:gd name="connsiteX87" fmla="*/ 173567 w 1172634"/>
                <a:gd name="connsiteY87" fmla="*/ 1327150 h 1619250"/>
                <a:gd name="connsiteX88" fmla="*/ 224367 w 1172634"/>
                <a:gd name="connsiteY88" fmla="*/ 1352550 h 1619250"/>
                <a:gd name="connsiteX89" fmla="*/ 232834 w 1172634"/>
                <a:gd name="connsiteY89" fmla="*/ 1411817 h 1619250"/>
                <a:gd name="connsiteX90" fmla="*/ 215900 w 1172634"/>
                <a:gd name="connsiteY90" fmla="*/ 1449917 h 1619250"/>
                <a:gd name="connsiteX91" fmla="*/ 215900 w 1172634"/>
                <a:gd name="connsiteY91" fmla="*/ 1500717 h 1619250"/>
                <a:gd name="connsiteX92" fmla="*/ 215900 w 1172634"/>
                <a:gd name="connsiteY92" fmla="*/ 1555750 h 1619250"/>
                <a:gd name="connsiteX93" fmla="*/ 241300 w 1172634"/>
                <a:gd name="connsiteY93" fmla="*/ 1593850 h 1619250"/>
                <a:gd name="connsiteX94" fmla="*/ 266700 w 1172634"/>
                <a:gd name="connsiteY94" fmla="*/ 1568450 h 1619250"/>
                <a:gd name="connsiteX95" fmla="*/ 262467 w 1172634"/>
                <a:gd name="connsiteY95" fmla="*/ 1568450 h 1619250"/>
                <a:gd name="connsiteX96" fmla="*/ 304800 w 1172634"/>
                <a:gd name="connsiteY96" fmla="*/ 1606550 h 1619250"/>
                <a:gd name="connsiteX97" fmla="*/ 283634 w 1172634"/>
                <a:gd name="connsiteY97" fmla="*/ 1619250 h 1619250"/>
                <a:gd name="connsiteX98" fmla="*/ 283634 w 1172634"/>
                <a:gd name="connsiteY98" fmla="*/ 1619250 h 1619250"/>
                <a:gd name="connsiteX99" fmla="*/ 245534 w 1172634"/>
                <a:gd name="connsiteY99" fmla="*/ 1598083 h 1619250"/>
                <a:gd name="connsiteX100" fmla="*/ 215900 w 1172634"/>
                <a:gd name="connsiteY100" fmla="*/ 1593850 h 1619250"/>
                <a:gd name="connsiteX101" fmla="*/ 186267 w 1172634"/>
                <a:gd name="connsiteY101" fmla="*/ 1559983 h 1619250"/>
                <a:gd name="connsiteX102" fmla="*/ 169334 w 1172634"/>
                <a:gd name="connsiteY102" fmla="*/ 1517650 h 1619250"/>
                <a:gd name="connsiteX103" fmla="*/ 169334 w 1172634"/>
                <a:gd name="connsiteY103" fmla="*/ 1458383 h 1619250"/>
                <a:gd name="connsiteX104" fmla="*/ 160867 w 1172634"/>
                <a:gd name="connsiteY104" fmla="*/ 1403350 h 1619250"/>
                <a:gd name="connsiteX105" fmla="*/ 118534 w 1172634"/>
                <a:gd name="connsiteY105" fmla="*/ 1386417 h 1619250"/>
                <a:gd name="connsiteX106" fmla="*/ 76200 w 1172634"/>
                <a:gd name="connsiteY106" fmla="*/ 1356783 h 1619250"/>
                <a:gd name="connsiteX107" fmla="*/ 76200 w 1172634"/>
                <a:gd name="connsiteY107" fmla="*/ 1314450 h 1619250"/>
                <a:gd name="connsiteX108" fmla="*/ 76200 w 1172634"/>
                <a:gd name="connsiteY108" fmla="*/ 1314450 h 1619250"/>
                <a:gd name="connsiteX109" fmla="*/ 33867 w 1172634"/>
                <a:gd name="connsiteY109" fmla="*/ 1289050 h 1619250"/>
                <a:gd name="connsiteX110" fmla="*/ 12700 w 1172634"/>
                <a:gd name="connsiteY110" fmla="*/ 1221317 h 1619250"/>
                <a:gd name="connsiteX111" fmla="*/ 0 w 1172634"/>
                <a:gd name="connsiteY111" fmla="*/ 1166283 h 1619250"/>
                <a:gd name="connsiteX112" fmla="*/ 21167 w 1172634"/>
                <a:gd name="connsiteY112" fmla="*/ 1094317 h 1619250"/>
                <a:gd name="connsiteX113" fmla="*/ 29634 w 1172634"/>
                <a:gd name="connsiteY113" fmla="*/ 1009650 h 1619250"/>
                <a:gd name="connsiteX114" fmla="*/ 71967 w 1172634"/>
                <a:gd name="connsiteY114" fmla="*/ 916517 h 1619250"/>
                <a:gd name="connsiteX115" fmla="*/ 80434 w 1172634"/>
                <a:gd name="connsiteY115" fmla="*/ 857250 h 1619250"/>
                <a:gd name="connsiteX116" fmla="*/ 93134 w 1172634"/>
                <a:gd name="connsiteY116" fmla="*/ 806450 h 1619250"/>
                <a:gd name="connsiteX117" fmla="*/ 84667 w 1172634"/>
                <a:gd name="connsiteY117" fmla="*/ 836083 h 1619250"/>
                <a:gd name="connsiteX118" fmla="*/ 46567 w 1172634"/>
                <a:gd name="connsiteY118" fmla="*/ 912283 h 1619250"/>
                <a:gd name="connsiteX119" fmla="*/ 16934 w 1172634"/>
                <a:gd name="connsiteY119" fmla="*/ 996950 h 1619250"/>
                <a:gd name="connsiteX120" fmla="*/ 16934 w 1172634"/>
                <a:gd name="connsiteY120" fmla="*/ 996950 h 1619250"/>
                <a:gd name="connsiteX121" fmla="*/ 16934 w 1172634"/>
                <a:gd name="connsiteY121" fmla="*/ 996950 h 1619250"/>
                <a:gd name="connsiteX122" fmla="*/ 33867 w 1172634"/>
                <a:gd name="connsiteY122" fmla="*/ 937683 h 1619250"/>
                <a:gd name="connsiteX123" fmla="*/ 38100 w 1172634"/>
                <a:gd name="connsiteY123" fmla="*/ 895350 h 1619250"/>
                <a:gd name="connsiteX124" fmla="*/ 80434 w 1172634"/>
                <a:gd name="connsiteY124" fmla="*/ 823383 h 1619250"/>
                <a:gd name="connsiteX125" fmla="*/ 84667 w 1172634"/>
                <a:gd name="connsiteY125" fmla="*/ 785283 h 1619250"/>
                <a:gd name="connsiteX126" fmla="*/ 114300 w 1172634"/>
                <a:gd name="connsiteY126" fmla="*/ 755650 h 1619250"/>
                <a:gd name="connsiteX127" fmla="*/ 135467 w 1172634"/>
                <a:gd name="connsiteY127" fmla="*/ 726017 h 1619250"/>
                <a:gd name="connsiteX0" fmla="*/ 1079500 w 1172634"/>
                <a:gd name="connsiteY0" fmla="*/ 2117 h 1619250"/>
                <a:gd name="connsiteX1" fmla="*/ 1081617 w 1172634"/>
                <a:gd name="connsiteY1" fmla="*/ 0 h 1619250"/>
                <a:gd name="connsiteX2" fmla="*/ 1079500 w 1172634"/>
                <a:gd name="connsiteY2" fmla="*/ 57150 h 1619250"/>
                <a:gd name="connsiteX3" fmla="*/ 1045634 w 1172634"/>
                <a:gd name="connsiteY3" fmla="*/ 82550 h 1619250"/>
                <a:gd name="connsiteX4" fmla="*/ 1007534 w 1172634"/>
                <a:gd name="connsiteY4" fmla="*/ 65617 h 1619250"/>
                <a:gd name="connsiteX5" fmla="*/ 960967 w 1172634"/>
                <a:gd name="connsiteY5" fmla="*/ 99483 h 1619250"/>
                <a:gd name="connsiteX6" fmla="*/ 977900 w 1172634"/>
                <a:gd name="connsiteY6" fmla="*/ 141817 h 1619250"/>
                <a:gd name="connsiteX7" fmla="*/ 1032934 w 1172634"/>
                <a:gd name="connsiteY7" fmla="*/ 137583 h 1619250"/>
                <a:gd name="connsiteX8" fmla="*/ 1096434 w 1172634"/>
                <a:gd name="connsiteY8" fmla="*/ 107950 h 1619250"/>
                <a:gd name="connsiteX9" fmla="*/ 1172634 w 1172634"/>
                <a:gd name="connsiteY9" fmla="*/ 95250 h 1619250"/>
                <a:gd name="connsiteX10" fmla="*/ 1172634 w 1172634"/>
                <a:gd name="connsiteY10" fmla="*/ 175683 h 1619250"/>
                <a:gd name="connsiteX11" fmla="*/ 1155700 w 1172634"/>
                <a:gd name="connsiteY11" fmla="*/ 213783 h 1619250"/>
                <a:gd name="connsiteX12" fmla="*/ 1100667 w 1172634"/>
                <a:gd name="connsiteY12" fmla="*/ 251883 h 1619250"/>
                <a:gd name="connsiteX13" fmla="*/ 1032934 w 1172634"/>
                <a:gd name="connsiteY13" fmla="*/ 251883 h 1619250"/>
                <a:gd name="connsiteX14" fmla="*/ 1071034 w 1172634"/>
                <a:gd name="connsiteY14" fmla="*/ 196850 h 1619250"/>
                <a:gd name="connsiteX15" fmla="*/ 1092200 w 1172634"/>
                <a:gd name="connsiteY15" fmla="*/ 158750 h 1619250"/>
                <a:gd name="connsiteX16" fmla="*/ 1092200 w 1172634"/>
                <a:gd name="connsiteY16" fmla="*/ 158750 h 1619250"/>
                <a:gd name="connsiteX17" fmla="*/ 1032934 w 1172634"/>
                <a:gd name="connsiteY17" fmla="*/ 154517 h 1619250"/>
                <a:gd name="connsiteX18" fmla="*/ 986367 w 1172634"/>
                <a:gd name="connsiteY18" fmla="*/ 218017 h 1619250"/>
                <a:gd name="connsiteX19" fmla="*/ 948267 w 1172634"/>
                <a:gd name="connsiteY19" fmla="*/ 230717 h 1619250"/>
                <a:gd name="connsiteX20" fmla="*/ 880534 w 1172634"/>
                <a:gd name="connsiteY20" fmla="*/ 230717 h 1619250"/>
                <a:gd name="connsiteX21" fmla="*/ 833967 w 1172634"/>
                <a:gd name="connsiteY21" fmla="*/ 239183 h 1619250"/>
                <a:gd name="connsiteX22" fmla="*/ 778934 w 1172634"/>
                <a:gd name="connsiteY22" fmla="*/ 277283 h 1619250"/>
                <a:gd name="connsiteX23" fmla="*/ 732367 w 1172634"/>
                <a:gd name="connsiteY23" fmla="*/ 319617 h 1619250"/>
                <a:gd name="connsiteX24" fmla="*/ 753534 w 1172634"/>
                <a:gd name="connsiteY24" fmla="*/ 378883 h 1619250"/>
                <a:gd name="connsiteX25" fmla="*/ 745067 w 1172634"/>
                <a:gd name="connsiteY25" fmla="*/ 433917 h 1619250"/>
                <a:gd name="connsiteX26" fmla="*/ 740834 w 1172634"/>
                <a:gd name="connsiteY26" fmla="*/ 480483 h 1619250"/>
                <a:gd name="connsiteX27" fmla="*/ 791634 w 1172634"/>
                <a:gd name="connsiteY27" fmla="*/ 412750 h 1619250"/>
                <a:gd name="connsiteX28" fmla="*/ 833967 w 1172634"/>
                <a:gd name="connsiteY28" fmla="*/ 374650 h 1619250"/>
                <a:gd name="connsiteX29" fmla="*/ 889000 w 1172634"/>
                <a:gd name="connsiteY29" fmla="*/ 328083 h 1619250"/>
                <a:gd name="connsiteX30" fmla="*/ 935567 w 1172634"/>
                <a:gd name="connsiteY30" fmla="*/ 277283 h 1619250"/>
                <a:gd name="connsiteX31" fmla="*/ 990600 w 1172634"/>
                <a:gd name="connsiteY31" fmla="*/ 277283 h 1619250"/>
                <a:gd name="connsiteX32" fmla="*/ 990600 w 1172634"/>
                <a:gd name="connsiteY32" fmla="*/ 315383 h 1619250"/>
                <a:gd name="connsiteX33" fmla="*/ 990600 w 1172634"/>
                <a:gd name="connsiteY33" fmla="*/ 353483 h 1619250"/>
                <a:gd name="connsiteX34" fmla="*/ 1045634 w 1172634"/>
                <a:gd name="connsiteY34" fmla="*/ 345017 h 1619250"/>
                <a:gd name="connsiteX35" fmla="*/ 1045634 w 1172634"/>
                <a:gd name="connsiteY35" fmla="*/ 345017 h 1619250"/>
                <a:gd name="connsiteX36" fmla="*/ 1062567 w 1172634"/>
                <a:gd name="connsiteY36" fmla="*/ 387350 h 1619250"/>
                <a:gd name="connsiteX37" fmla="*/ 1049867 w 1172634"/>
                <a:gd name="connsiteY37" fmla="*/ 433917 h 1619250"/>
                <a:gd name="connsiteX38" fmla="*/ 1096434 w 1172634"/>
                <a:gd name="connsiteY38" fmla="*/ 446617 h 1619250"/>
                <a:gd name="connsiteX39" fmla="*/ 1096434 w 1172634"/>
                <a:gd name="connsiteY39" fmla="*/ 476250 h 1619250"/>
                <a:gd name="connsiteX40" fmla="*/ 1075267 w 1172634"/>
                <a:gd name="connsiteY40" fmla="*/ 518583 h 1619250"/>
                <a:gd name="connsiteX41" fmla="*/ 1075267 w 1172634"/>
                <a:gd name="connsiteY41" fmla="*/ 543983 h 1619250"/>
                <a:gd name="connsiteX42" fmla="*/ 1104900 w 1172634"/>
                <a:gd name="connsiteY42" fmla="*/ 577850 h 1619250"/>
                <a:gd name="connsiteX43" fmla="*/ 1104900 w 1172634"/>
                <a:gd name="connsiteY43" fmla="*/ 577850 h 1619250"/>
                <a:gd name="connsiteX44" fmla="*/ 1049867 w 1172634"/>
                <a:gd name="connsiteY44" fmla="*/ 594783 h 1619250"/>
                <a:gd name="connsiteX45" fmla="*/ 999067 w 1172634"/>
                <a:gd name="connsiteY45" fmla="*/ 582083 h 1619250"/>
                <a:gd name="connsiteX46" fmla="*/ 1041400 w 1172634"/>
                <a:gd name="connsiteY46" fmla="*/ 543983 h 1619250"/>
                <a:gd name="connsiteX47" fmla="*/ 1049867 w 1172634"/>
                <a:gd name="connsiteY47" fmla="*/ 510117 h 1619250"/>
                <a:gd name="connsiteX48" fmla="*/ 990600 w 1172634"/>
                <a:gd name="connsiteY48" fmla="*/ 535517 h 1619250"/>
                <a:gd name="connsiteX49" fmla="*/ 931334 w 1172634"/>
                <a:gd name="connsiteY49" fmla="*/ 510117 h 1619250"/>
                <a:gd name="connsiteX50" fmla="*/ 889000 w 1172634"/>
                <a:gd name="connsiteY50" fmla="*/ 518583 h 1619250"/>
                <a:gd name="connsiteX51" fmla="*/ 889000 w 1172634"/>
                <a:gd name="connsiteY51" fmla="*/ 556683 h 1619250"/>
                <a:gd name="connsiteX52" fmla="*/ 901700 w 1172634"/>
                <a:gd name="connsiteY52" fmla="*/ 586317 h 1619250"/>
                <a:gd name="connsiteX53" fmla="*/ 867834 w 1172634"/>
                <a:gd name="connsiteY53" fmla="*/ 628650 h 1619250"/>
                <a:gd name="connsiteX54" fmla="*/ 778934 w 1172634"/>
                <a:gd name="connsiteY54" fmla="*/ 637117 h 1619250"/>
                <a:gd name="connsiteX55" fmla="*/ 753534 w 1172634"/>
                <a:gd name="connsiteY55" fmla="*/ 670983 h 1619250"/>
                <a:gd name="connsiteX56" fmla="*/ 698500 w 1172634"/>
                <a:gd name="connsiteY56" fmla="*/ 721783 h 1619250"/>
                <a:gd name="connsiteX57" fmla="*/ 656167 w 1172634"/>
                <a:gd name="connsiteY57" fmla="*/ 734483 h 1619250"/>
                <a:gd name="connsiteX58" fmla="*/ 601134 w 1172634"/>
                <a:gd name="connsiteY58" fmla="*/ 785283 h 1619250"/>
                <a:gd name="connsiteX59" fmla="*/ 558800 w 1172634"/>
                <a:gd name="connsiteY59" fmla="*/ 840317 h 1619250"/>
                <a:gd name="connsiteX60" fmla="*/ 512234 w 1172634"/>
                <a:gd name="connsiteY60" fmla="*/ 878417 h 1619250"/>
                <a:gd name="connsiteX61" fmla="*/ 461434 w 1172634"/>
                <a:gd name="connsiteY61" fmla="*/ 891117 h 1619250"/>
                <a:gd name="connsiteX62" fmla="*/ 427567 w 1172634"/>
                <a:gd name="connsiteY62" fmla="*/ 937683 h 1619250"/>
                <a:gd name="connsiteX63" fmla="*/ 402167 w 1172634"/>
                <a:gd name="connsiteY63" fmla="*/ 1001183 h 1619250"/>
                <a:gd name="connsiteX64" fmla="*/ 385234 w 1172634"/>
                <a:gd name="connsiteY64" fmla="*/ 1064683 h 1619250"/>
                <a:gd name="connsiteX65" fmla="*/ 368300 w 1172634"/>
                <a:gd name="connsiteY65" fmla="*/ 1094317 h 1619250"/>
                <a:gd name="connsiteX66" fmla="*/ 355600 w 1172634"/>
                <a:gd name="connsiteY66" fmla="*/ 1056217 h 1619250"/>
                <a:gd name="connsiteX67" fmla="*/ 368300 w 1172634"/>
                <a:gd name="connsiteY67" fmla="*/ 1005417 h 1619250"/>
                <a:gd name="connsiteX68" fmla="*/ 359834 w 1172634"/>
                <a:gd name="connsiteY68" fmla="*/ 958850 h 1619250"/>
                <a:gd name="connsiteX69" fmla="*/ 325967 w 1172634"/>
                <a:gd name="connsiteY69" fmla="*/ 933450 h 1619250"/>
                <a:gd name="connsiteX70" fmla="*/ 296334 w 1172634"/>
                <a:gd name="connsiteY70" fmla="*/ 920750 h 1619250"/>
                <a:gd name="connsiteX71" fmla="*/ 296334 w 1172634"/>
                <a:gd name="connsiteY71" fmla="*/ 920750 h 1619250"/>
                <a:gd name="connsiteX72" fmla="*/ 275167 w 1172634"/>
                <a:gd name="connsiteY72" fmla="*/ 967317 h 1619250"/>
                <a:gd name="connsiteX73" fmla="*/ 241300 w 1172634"/>
                <a:gd name="connsiteY73" fmla="*/ 950383 h 1619250"/>
                <a:gd name="connsiteX74" fmla="*/ 228600 w 1172634"/>
                <a:gd name="connsiteY74" fmla="*/ 920750 h 1619250"/>
                <a:gd name="connsiteX75" fmla="*/ 182034 w 1172634"/>
                <a:gd name="connsiteY75" fmla="*/ 946150 h 1619250"/>
                <a:gd name="connsiteX76" fmla="*/ 148167 w 1172634"/>
                <a:gd name="connsiteY76" fmla="*/ 996950 h 1619250"/>
                <a:gd name="connsiteX77" fmla="*/ 114300 w 1172634"/>
                <a:gd name="connsiteY77" fmla="*/ 1060450 h 1619250"/>
                <a:gd name="connsiteX78" fmla="*/ 80434 w 1172634"/>
                <a:gd name="connsiteY78" fmla="*/ 1132417 h 1619250"/>
                <a:gd name="connsiteX79" fmla="*/ 80434 w 1172634"/>
                <a:gd name="connsiteY79" fmla="*/ 1195917 h 1619250"/>
                <a:gd name="connsiteX80" fmla="*/ 88900 w 1172634"/>
                <a:gd name="connsiteY80" fmla="*/ 1250950 h 1619250"/>
                <a:gd name="connsiteX81" fmla="*/ 143934 w 1172634"/>
                <a:gd name="connsiteY81" fmla="*/ 1250950 h 1619250"/>
                <a:gd name="connsiteX82" fmla="*/ 190500 w 1172634"/>
                <a:gd name="connsiteY82" fmla="*/ 1183217 h 1619250"/>
                <a:gd name="connsiteX83" fmla="*/ 228600 w 1172634"/>
                <a:gd name="connsiteY83" fmla="*/ 1183217 h 1619250"/>
                <a:gd name="connsiteX84" fmla="*/ 198967 w 1172634"/>
                <a:gd name="connsiteY84" fmla="*/ 1250950 h 1619250"/>
                <a:gd name="connsiteX85" fmla="*/ 182034 w 1172634"/>
                <a:gd name="connsiteY85" fmla="*/ 1289050 h 1619250"/>
                <a:gd name="connsiteX86" fmla="*/ 173567 w 1172634"/>
                <a:gd name="connsiteY86" fmla="*/ 1327150 h 1619250"/>
                <a:gd name="connsiteX87" fmla="*/ 173567 w 1172634"/>
                <a:gd name="connsiteY87" fmla="*/ 1327150 h 1619250"/>
                <a:gd name="connsiteX88" fmla="*/ 224367 w 1172634"/>
                <a:gd name="connsiteY88" fmla="*/ 1352550 h 1619250"/>
                <a:gd name="connsiteX89" fmla="*/ 232834 w 1172634"/>
                <a:gd name="connsiteY89" fmla="*/ 1411817 h 1619250"/>
                <a:gd name="connsiteX90" fmla="*/ 215900 w 1172634"/>
                <a:gd name="connsiteY90" fmla="*/ 1449917 h 1619250"/>
                <a:gd name="connsiteX91" fmla="*/ 215900 w 1172634"/>
                <a:gd name="connsiteY91" fmla="*/ 1500717 h 1619250"/>
                <a:gd name="connsiteX92" fmla="*/ 215900 w 1172634"/>
                <a:gd name="connsiteY92" fmla="*/ 1555750 h 1619250"/>
                <a:gd name="connsiteX93" fmla="*/ 241300 w 1172634"/>
                <a:gd name="connsiteY93" fmla="*/ 1593850 h 1619250"/>
                <a:gd name="connsiteX94" fmla="*/ 266700 w 1172634"/>
                <a:gd name="connsiteY94" fmla="*/ 1568450 h 1619250"/>
                <a:gd name="connsiteX95" fmla="*/ 262467 w 1172634"/>
                <a:gd name="connsiteY95" fmla="*/ 1568450 h 1619250"/>
                <a:gd name="connsiteX96" fmla="*/ 304800 w 1172634"/>
                <a:gd name="connsiteY96" fmla="*/ 1606550 h 1619250"/>
                <a:gd name="connsiteX97" fmla="*/ 283634 w 1172634"/>
                <a:gd name="connsiteY97" fmla="*/ 1619250 h 1619250"/>
                <a:gd name="connsiteX98" fmla="*/ 283634 w 1172634"/>
                <a:gd name="connsiteY98" fmla="*/ 1619250 h 1619250"/>
                <a:gd name="connsiteX99" fmla="*/ 245534 w 1172634"/>
                <a:gd name="connsiteY99" fmla="*/ 1598083 h 1619250"/>
                <a:gd name="connsiteX100" fmla="*/ 215900 w 1172634"/>
                <a:gd name="connsiteY100" fmla="*/ 1593850 h 1619250"/>
                <a:gd name="connsiteX101" fmla="*/ 186267 w 1172634"/>
                <a:gd name="connsiteY101" fmla="*/ 1559983 h 1619250"/>
                <a:gd name="connsiteX102" fmla="*/ 169334 w 1172634"/>
                <a:gd name="connsiteY102" fmla="*/ 1517650 h 1619250"/>
                <a:gd name="connsiteX103" fmla="*/ 169334 w 1172634"/>
                <a:gd name="connsiteY103" fmla="*/ 1458383 h 1619250"/>
                <a:gd name="connsiteX104" fmla="*/ 160867 w 1172634"/>
                <a:gd name="connsiteY104" fmla="*/ 1403350 h 1619250"/>
                <a:gd name="connsiteX105" fmla="*/ 118534 w 1172634"/>
                <a:gd name="connsiteY105" fmla="*/ 1386417 h 1619250"/>
                <a:gd name="connsiteX106" fmla="*/ 76200 w 1172634"/>
                <a:gd name="connsiteY106" fmla="*/ 1356783 h 1619250"/>
                <a:gd name="connsiteX107" fmla="*/ 76200 w 1172634"/>
                <a:gd name="connsiteY107" fmla="*/ 1314450 h 1619250"/>
                <a:gd name="connsiteX108" fmla="*/ 76200 w 1172634"/>
                <a:gd name="connsiteY108" fmla="*/ 1314450 h 1619250"/>
                <a:gd name="connsiteX109" fmla="*/ 33867 w 1172634"/>
                <a:gd name="connsiteY109" fmla="*/ 1289050 h 1619250"/>
                <a:gd name="connsiteX110" fmla="*/ 12700 w 1172634"/>
                <a:gd name="connsiteY110" fmla="*/ 1221317 h 1619250"/>
                <a:gd name="connsiteX111" fmla="*/ 0 w 1172634"/>
                <a:gd name="connsiteY111" fmla="*/ 1166283 h 1619250"/>
                <a:gd name="connsiteX112" fmla="*/ 21167 w 1172634"/>
                <a:gd name="connsiteY112" fmla="*/ 1094317 h 1619250"/>
                <a:gd name="connsiteX113" fmla="*/ 29634 w 1172634"/>
                <a:gd name="connsiteY113" fmla="*/ 1009650 h 1619250"/>
                <a:gd name="connsiteX114" fmla="*/ 71967 w 1172634"/>
                <a:gd name="connsiteY114" fmla="*/ 916517 h 1619250"/>
                <a:gd name="connsiteX115" fmla="*/ 80434 w 1172634"/>
                <a:gd name="connsiteY115" fmla="*/ 857250 h 1619250"/>
                <a:gd name="connsiteX116" fmla="*/ 93134 w 1172634"/>
                <a:gd name="connsiteY116" fmla="*/ 806450 h 1619250"/>
                <a:gd name="connsiteX117" fmla="*/ 84667 w 1172634"/>
                <a:gd name="connsiteY117" fmla="*/ 836083 h 1619250"/>
                <a:gd name="connsiteX118" fmla="*/ 46567 w 1172634"/>
                <a:gd name="connsiteY118" fmla="*/ 912283 h 1619250"/>
                <a:gd name="connsiteX119" fmla="*/ 16934 w 1172634"/>
                <a:gd name="connsiteY119" fmla="*/ 996950 h 1619250"/>
                <a:gd name="connsiteX120" fmla="*/ 16934 w 1172634"/>
                <a:gd name="connsiteY120" fmla="*/ 996950 h 1619250"/>
                <a:gd name="connsiteX121" fmla="*/ 16934 w 1172634"/>
                <a:gd name="connsiteY121" fmla="*/ 996950 h 1619250"/>
                <a:gd name="connsiteX122" fmla="*/ 33867 w 1172634"/>
                <a:gd name="connsiteY122" fmla="*/ 937683 h 1619250"/>
                <a:gd name="connsiteX123" fmla="*/ 38100 w 1172634"/>
                <a:gd name="connsiteY123" fmla="*/ 895350 h 1619250"/>
                <a:gd name="connsiteX124" fmla="*/ 80434 w 1172634"/>
                <a:gd name="connsiteY124" fmla="*/ 823383 h 1619250"/>
                <a:gd name="connsiteX125" fmla="*/ 84667 w 1172634"/>
                <a:gd name="connsiteY125" fmla="*/ 785283 h 1619250"/>
                <a:gd name="connsiteX126" fmla="*/ 114300 w 1172634"/>
                <a:gd name="connsiteY126" fmla="*/ 755650 h 1619250"/>
                <a:gd name="connsiteX127" fmla="*/ 135467 w 1172634"/>
                <a:gd name="connsiteY127" fmla="*/ 726017 h 1619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172634" h="1619250">
                  <a:moveTo>
                    <a:pt x="1079500" y="2117"/>
                  </a:moveTo>
                  <a:cubicBezTo>
                    <a:pt x="1080206" y="1411"/>
                    <a:pt x="1080911" y="19756"/>
                    <a:pt x="1081617" y="0"/>
                  </a:cubicBezTo>
                  <a:cubicBezTo>
                    <a:pt x="1080911" y="19050"/>
                    <a:pt x="1080206" y="38100"/>
                    <a:pt x="1079500" y="57150"/>
                  </a:cubicBezTo>
                  <a:lnTo>
                    <a:pt x="1045634" y="82550"/>
                  </a:lnTo>
                  <a:lnTo>
                    <a:pt x="1007534" y="65617"/>
                  </a:lnTo>
                  <a:lnTo>
                    <a:pt x="960967" y="99483"/>
                  </a:lnTo>
                  <a:lnTo>
                    <a:pt x="977900" y="141817"/>
                  </a:lnTo>
                  <a:lnTo>
                    <a:pt x="1032934" y="137583"/>
                  </a:lnTo>
                  <a:lnTo>
                    <a:pt x="1096434" y="107950"/>
                  </a:lnTo>
                  <a:lnTo>
                    <a:pt x="1172634" y="95250"/>
                  </a:lnTo>
                  <a:lnTo>
                    <a:pt x="1172634" y="175683"/>
                  </a:lnTo>
                  <a:lnTo>
                    <a:pt x="1155700" y="213783"/>
                  </a:lnTo>
                  <a:lnTo>
                    <a:pt x="1100667" y="251883"/>
                  </a:lnTo>
                  <a:lnTo>
                    <a:pt x="1032934" y="251883"/>
                  </a:lnTo>
                  <a:lnTo>
                    <a:pt x="1071034" y="196850"/>
                  </a:lnTo>
                  <a:lnTo>
                    <a:pt x="1092200" y="158750"/>
                  </a:lnTo>
                  <a:lnTo>
                    <a:pt x="1092200" y="158750"/>
                  </a:lnTo>
                  <a:lnTo>
                    <a:pt x="1032934" y="154517"/>
                  </a:lnTo>
                  <a:lnTo>
                    <a:pt x="986367" y="218017"/>
                  </a:lnTo>
                  <a:lnTo>
                    <a:pt x="948267" y="230717"/>
                  </a:lnTo>
                  <a:lnTo>
                    <a:pt x="880534" y="230717"/>
                  </a:lnTo>
                  <a:lnTo>
                    <a:pt x="833967" y="239183"/>
                  </a:lnTo>
                  <a:lnTo>
                    <a:pt x="778934" y="277283"/>
                  </a:lnTo>
                  <a:lnTo>
                    <a:pt x="732367" y="319617"/>
                  </a:lnTo>
                  <a:lnTo>
                    <a:pt x="753534" y="378883"/>
                  </a:lnTo>
                  <a:lnTo>
                    <a:pt x="745067" y="433917"/>
                  </a:lnTo>
                  <a:lnTo>
                    <a:pt x="740834" y="480483"/>
                  </a:lnTo>
                  <a:lnTo>
                    <a:pt x="791634" y="412750"/>
                  </a:lnTo>
                  <a:lnTo>
                    <a:pt x="833967" y="374650"/>
                  </a:lnTo>
                  <a:lnTo>
                    <a:pt x="889000" y="328083"/>
                  </a:lnTo>
                  <a:lnTo>
                    <a:pt x="935567" y="277283"/>
                  </a:lnTo>
                  <a:lnTo>
                    <a:pt x="990600" y="277283"/>
                  </a:lnTo>
                  <a:lnTo>
                    <a:pt x="990600" y="315383"/>
                  </a:lnTo>
                  <a:lnTo>
                    <a:pt x="990600" y="353483"/>
                  </a:lnTo>
                  <a:lnTo>
                    <a:pt x="1045634" y="345017"/>
                  </a:lnTo>
                  <a:lnTo>
                    <a:pt x="1045634" y="345017"/>
                  </a:lnTo>
                  <a:lnTo>
                    <a:pt x="1062567" y="387350"/>
                  </a:lnTo>
                  <a:lnTo>
                    <a:pt x="1049867" y="433917"/>
                  </a:lnTo>
                  <a:lnTo>
                    <a:pt x="1096434" y="446617"/>
                  </a:lnTo>
                  <a:lnTo>
                    <a:pt x="1096434" y="476250"/>
                  </a:lnTo>
                  <a:lnTo>
                    <a:pt x="1075267" y="518583"/>
                  </a:lnTo>
                  <a:lnTo>
                    <a:pt x="1075267" y="543983"/>
                  </a:lnTo>
                  <a:lnTo>
                    <a:pt x="1104900" y="577850"/>
                  </a:lnTo>
                  <a:lnTo>
                    <a:pt x="1104900" y="577850"/>
                  </a:lnTo>
                  <a:lnTo>
                    <a:pt x="1049867" y="594783"/>
                  </a:lnTo>
                  <a:lnTo>
                    <a:pt x="999067" y="582083"/>
                  </a:lnTo>
                  <a:lnTo>
                    <a:pt x="1041400" y="543983"/>
                  </a:lnTo>
                  <a:lnTo>
                    <a:pt x="1049867" y="510117"/>
                  </a:lnTo>
                  <a:lnTo>
                    <a:pt x="990600" y="535517"/>
                  </a:lnTo>
                  <a:lnTo>
                    <a:pt x="931334" y="510117"/>
                  </a:lnTo>
                  <a:lnTo>
                    <a:pt x="889000" y="518583"/>
                  </a:lnTo>
                  <a:lnTo>
                    <a:pt x="889000" y="556683"/>
                  </a:lnTo>
                  <a:lnTo>
                    <a:pt x="901700" y="586317"/>
                  </a:lnTo>
                  <a:lnTo>
                    <a:pt x="867834" y="628650"/>
                  </a:lnTo>
                  <a:lnTo>
                    <a:pt x="778934" y="637117"/>
                  </a:lnTo>
                  <a:lnTo>
                    <a:pt x="753534" y="670983"/>
                  </a:lnTo>
                  <a:lnTo>
                    <a:pt x="698500" y="721783"/>
                  </a:lnTo>
                  <a:lnTo>
                    <a:pt x="656167" y="734483"/>
                  </a:lnTo>
                  <a:lnTo>
                    <a:pt x="601134" y="785283"/>
                  </a:lnTo>
                  <a:lnTo>
                    <a:pt x="558800" y="840317"/>
                  </a:lnTo>
                  <a:lnTo>
                    <a:pt x="512234" y="878417"/>
                  </a:lnTo>
                  <a:lnTo>
                    <a:pt x="461434" y="891117"/>
                  </a:lnTo>
                  <a:lnTo>
                    <a:pt x="427567" y="937683"/>
                  </a:lnTo>
                  <a:lnTo>
                    <a:pt x="402167" y="1001183"/>
                  </a:lnTo>
                  <a:lnTo>
                    <a:pt x="385234" y="1064683"/>
                  </a:lnTo>
                  <a:lnTo>
                    <a:pt x="368300" y="1094317"/>
                  </a:lnTo>
                  <a:lnTo>
                    <a:pt x="355600" y="1056217"/>
                  </a:lnTo>
                  <a:lnTo>
                    <a:pt x="368300" y="1005417"/>
                  </a:lnTo>
                  <a:lnTo>
                    <a:pt x="359834" y="958850"/>
                  </a:lnTo>
                  <a:lnTo>
                    <a:pt x="325967" y="933450"/>
                  </a:lnTo>
                  <a:lnTo>
                    <a:pt x="296334" y="920750"/>
                  </a:lnTo>
                  <a:lnTo>
                    <a:pt x="296334" y="920750"/>
                  </a:lnTo>
                  <a:lnTo>
                    <a:pt x="275167" y="967317"/>
                  </a:lnTo>
                  <a:lnTo>
                    <a:pt x="241300" y="950383"/>
                  </a:lnTo>
                  <a:lnTo>
                    <a:pt x="228600" y="920750"/>
                  </a:lnTo>
                  <a:lnTo>
                    <a:pt x="182034" y="946150"/>
                  </a:lnTo>
                  <a:lnTo>
                    <a:pt x="148167" y="996950"/>
                  </a:lnTo>
                  <a:lnTo>
                    <a:pt x="114300" y="1060450"/>
                  </a:lnTo>
                  <a:lnTo>
                    <a:pt x="80434" y="1132417"/>
                  </a:lnTo>
                  <a:lnTo>
                    <a:pt x="80434" y="1195917"/>
                  </a:lnTo>
                  <a:lnTo>
                    <a:pt x="88900" y="1250950"/>
                  </a:lnTo>
                  <a:lnTo>
                    <a:pt x="143934" y="1250950"/>
                  </a:lnTo>
                  <a:lnTo>
                    <a:pt x="190500" y="1183217"/>
                  </a:lnTo>
                  <a:lnTo>
                    <a:pt x="228600" y="1183217"/>
                  </a:lnTo>
                  <a:lnTo>
                    <a:pt x="198967" y="1250950"/>
                  </a:lnTo>
                  <a:lnTo>
                    <a:pt x="182034" y="1289050"/>
                  </a:lnTo>
                  <a:lnTo>
                    <a:pt x="173567" y="1327150"/>
                  </a:lnTo>
                  <a:lnTo>
                    <a:pt x="173567" y="1327150"/>
                  </a:lnTo>
                  <a:lnTo>
                    <a:pt x="224367" y="1352550"/>
                  </a:lnTo>
                  <a:lnTo>
                    <a:pt x="232834" y="1411817"/>
                  </a:lnTo>
                  <a:lnTo>
                    <a:pt x="215900" y="1449917"/>
                  </a:lnTo>
                  <a:lnTo>
                    <a:pt x="215900" y="1500717"/>
                  </a:lnTo>
                  <a:lnTo>
                    <a:pt x="215900" y="1555750"/>
                  </a:lnTo>
                  <a:lnTo>
                    <a:pt x="241300" y="1593850"/>
                  </a:lnTo>
                  <a:lnTo>
                    <a:pt x="266700" y="1568450"/>
                  </a:lnTo>
                  <a:cubicBezTo>
                    <a:pt x="265289" y="1568450"/>
                    <a:pt x="263878" y="1587500"/>
                    <a:pt x="262467" y="1568450"/>
                  </a:cubicBezTo>
                  <a:lnTo>
                    <a:pt x="304800" y="1606550"/>
                  </a:lnTo>
                  <a:lnTo>
                    <a:pt x="283634" y="1619250"/>
                  </a:lnTo>
                  <a:lnTo>
                    <a:pt x="283634" y="1619250"/>
                  </a:lnTo>
                  <a:cubicBezTo>
                    <a:pt x="270934" y="1612194"/>
                    <a:pt x="264584" y="1563864"/>
                    <a:pt x="245534" y="1598083"/>
                  </a:cubicBezTo>
                  <a:cubicBezTo>
                    <a:pt x="238831" y="1552222"/>
                    <a:pt x="225778" y="1595261"/>
                    <a:pt x="215900" y="1593850"/>
                  </a:cubicBezTo>
                  <a:lnTo>
                    <a:pt x="186267" y="1559983"/>
                  </a:lnTo>
                  <a:lnTo>
                    <a:pt x="169334" y="1517650"/>
                  </a:lnTo>
                  <a:lnTo>
                    <a:pt x="169334" y="1458383"/>
                  </a:lnTo>
                  <a:lnTo>
                    <a:pt x="160867" y="1403350"/>
                  </a:lnTo>
                  <a:lnTo>
                    <a:pt x="118534" y="1386417"/>
                  </a:lnTo>
                  <a:lnTo>
                    <a:pt x="76200" y="1356783"/>
                  </a:lnTo>
                  <a:lnTo>
                    <a:pt x="76200" y="1314450"/>
                  </a:lnTo>
                  <a:lnTo>
                    <a:pt x="76200" y="1314450"/>
                  </a:lnTo>
                  <a:lnTo>
                    <a:pt x="33867" y="1289050"/>
                  </a:lnTo>
                  <a:lnTo>
                    <a:pt x="12700" y="1221317"/>
                  </a:lnTo>
                  <a:lnTo>
                    <a:pt x="0" y="1166283"/>
                  </a:lnTo>
                  <a:lnTo>
                    <a:pt x="21167" y="1094317"/>
                  </a:lnTo>
                  <a:lnTo>
                    <a:pt x="29634" y="1009650"/>
                  </a:lnTo>
                  <a:lnTo>
                    <a:pt x="71967" y="916517"/>
                  </a:lnTo>
                  <a:lnTo>
                    <a:pt x="80434" y="857250"/>
                  </a:lnTo>
                  <a:lnTo>
                    <a:pt x="93134" y="806450"/>
                  </a:lnTo>
                  <a:lnTo>
                    <a:pt x="84667" y="836083"/>
                  </a:lnTo>
                  <a:lnTo>
                    <a:pt x="46567" y="912283"/>
                  </a:lnTo>
                  <a:lnTo>
                    <a:pt x="16934" y="996950"/>
                  </a:lnTo>
                  <a:lnTo>
                    <a:pt x="16934" y="996950"/>
                  </a:lnTo>
                  <a:lnTo>
                    <a:pt x="16934" y="996950"/>
                  </a:lnTo>
                  <a:lnTo>
                    <a:pt x="33867" y="937683"/>
                  </a:lnTo>
                  <a:lnTo>
                    <a:pt x="38100" y="895350"/>
                  </a:lnTo>
                  <a:lnTo>
                    <a:pt x="80434" y="823383"/>
                  </a:lnTo>
                  <a:lnTo>
                    <a:pt x="84667" y="785283"/>
                  </a:lnTo>
                  <a:lnTo>
                    <a:pt x="114300" y="755650"/>
                  </a:lnTo>
                  <a:lnTo>
                    <a:pt x="135467" y="726017"/>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7" name="Freeform 26"/>
            <p:cNvSpPr/>
            <p:nvPr/>
          </p:nvSpPr>
          <p:spPr>
            <a:xfrm>
              <a:off x="5114596" y="4330527"/>
              <a:ext cx="1100295" cy="1422533"/>
            </a:xfrm>
            <a:custGeom>
              <a:avLst/>
              <a:gdLst>
                <a:gd name="connsiteX0" fmla="*/ 0 w 1100666"/>
                <a:gd name="connsiteY0" fmla="*/ 97367 h 1422400"/>
                <a:gd name="connsiteX1" fmla="*/ 29633 w 1100666"/>
                <a:gd name="connsiteY1" fmla="*/ 80433 h 1422400"/>
                <a:gd name="connsiteX2" fmla="*/ 46566 w 1100666"/>
                <a:gd name="connsiteY2" fmla="*/ 59267 h 1422400"/>
                <a:gd name="connsiteX3" fmla="*/ 50800 w 1100666"/>
                <a:gd name="connsiteY3" fmla="*/ 21167 h 1422400"/>
                <a:gd name="connsiteX4" fmla="*/ 105833 w 1100666"/>
                <a:gd name="connsiteY4" fmla="*/ 0 h 1422400"/>
                <a:gd name="connsiteX5" fmla="*/ 139700 w 1100666"/>
                <a:gd name="connsiteY5" fmla="*/ 0 h 1422400"/>
                <a:gd name="connsiteX6" fmla="*/ 135466 w 1100666"/>
                <a:gd name="connsiteY6" fmla="*/ 42333 h 1422400"/>
                <a:gd name="connsiteX7" fmla="*/ 156633 w 1100666"/>
                <a:gd name="connsiteY7" fmla="*/ 16933 h 1422400"/>
                <a:gd name="connsiteX8" fmla="*/ 203200 w 1100666"/>
                <a:gd name="connsiteY8" fmla="*/ 8467 h 1422400"/>
                <a:gd name="connsiteX9" fmla="*/ 203200 w 1100666"/>
                <a:gd name="connsiteY9" fmla="*/ 42333 h 1422400"/>
                <a:gd name="connsiteX10" fmla="*/ 237066 w 1100666"/>
                <a:gd name="connsiteY10" fmla="*/ 42333 h 1422400"/>
                <a:gd name="connsiteX11" fmla="*/ 262466 w 1100666"/>
                <a:gd name="connsiteY11" fmla="*/ 59267 h 1422400"/>
                <a:gd name="connsiteX12" fmla="*/ 296333 w 1100666"/>
                <a:gd name="connsiteY12" fmla="*/ 59267 h 1422400"/>
                <a:gd name="connsiteX13" fmla="*/ 351366 w 1100666"/>
                <a:gd name="connsiteY13" fmla="*/ 59267 h 1422400"/>
                <a:gd name="connsiteX14" fmla="*/ 351366 w 1100666"/>
                <a:gd name="connsiteY14" fmla="*/ 84667 h 1422400"/>
                <a:gd name="connsiteX15" fmla="*/ 351366 w 1100666"/>
                <a:gd name="connsiteY15" fmla="*/ 84667 h 1422400"/>
                <a:gd name="connsiteX16" fmla="*/ 368300 w 1100666"/>
                <a:gd name="connsiteY16" fmla="*/ 127000 h 1422400"/>
                <a:gd name="connsiteX17" fmla="*/ 431800 w 1100666"/>
                <a:gd name="connsiteY17" fmla="*/ 165100 h 1422400"/>
                <a:gd name="connsiteX18" fmla="*/ 482600 w 1100666"/>
                <a:gd name="connsiteY18" fmla="*/ 228600 h 1422400"/>
                <a:gd name="connsiteX19" fmla="*/ 588433 w 1100666"/>
                <a:gd name="connsiteY19" fmla="*/ 228600 h 1422400"/>
                <a:gd name="connsiteX20" fmla="*/ 635000 w 1100666"/>
                <a:gd name="connsiteY20" fmla="*/ 300567 h 1422400"/>
                <a:gd name="connsiteX21" fmla="*/ 660400 w 1100666"/>
                <a:gd name="connsiteY21" fmla="*/ 359833 h 1422400"/>
                <a:gd name="connsiteX22" fmla="*/ 613833 w 1100666"/>
                <a:gd name="connsiteY22" fmla="*/ 410633 h 1422400"/>
                <a:gd name="connsiteX23" fmla="*/ 584200 w 1100666"/>
                <a:gd name="connsiteY23" fmla="*/ 452967 h 1422400"/>
                <a:gd name="connsiteX24" fmla="*/ 639233 w 1100666"/>
                <a:gd name="connsiteY24" fmla="*/ 452967 h 1422400"/>
                <a:gd name="connsiteX25" fmla="*/ 690033 w 1100666"/>
                <a:gd name="connsiteY25" fmla="*/ 427567 h 1422400"/>
                <a:gd name="connsiteX26" fmla="*/ 753533 w 1100666"/>
                <a:gd name="connsiteY26" fmla="*/ 427567 h 1422400"/>
                <a:gd name="connsiteX27" fmla="*/ 821266 w 1100666"/>
                <a:gd name="connsiteY27" fmla="*/ 457200 h 1422400"/>
                <a:gd name="connsiteX28" fmla="*/ 855133 w 1100666"/>
                <a:gd name="connsiteY28" fmla="*/ 486833 h 1422400"/>
                <a:gd name="connsiteX29" fmla="*/ 931333 w 1100666"/>
                <a:gd name="connsiteY29" fmla="*/ 508000 h 1422400"/>
                <a:gd name="connsiteX30" fmla="*/ 1007533 w 1100666"/>
                <a:gd name="connsiteY30" fmla="*/ 533400 h 1422400"/>
                <a:gd name="connsiteX31" fmla="*/ 1092200 w 1100666"/>
                <a:gd name="connsiteY31" fmla="*/ 596900 h 1422400"/>
                <a:gd name="connsiteX32" fmla="*/ 1100666 w 1100666"/>
                <a:gd name="connsiteY32" fmla="*/ 656167 h 1422400"/>
                <a:gd name="connsiteX33" fmla="*/ 1054100 w 1100666"/>
                <a:gd name="connsiteY33" fmla="*/ 740833 h 1422400"/>
                <a:gd name="connsiteX34" fmla="*/ 994833 w 1100666"/>
                <a:gd name="connsiteY34" fmla="*/ 791633 h 1422400"/>
                <a:gd name="connsiteX35" fmla="*/ 990600 w 1100666"/>
                <a:gd name="connsiteY35" fmla="*/ 867833 h 1422400"/>
                <a:gd name="connsiteX36" fmla="*/ 969433 w 1100666"/>
                <a:gd name="connsiteY36" fmla="*/ 944033 h 1422400"/>
                <a:gd name="connsiteX37" fmla="*/ 952500 w 1100666"/>
                <a:gd name="connsiteY37" fmla="*/ 1024467 h 1422400"/>
                <a:gd name="connsiteX38" fmla="*/ 897466 w 1100666"/>
                <a:gd name="connsiteY38" fmla="*/ 1049867 h 1422400"/>
                <a:gd name="connsiteX39" fmla="*/ 838200 w 1100666"/>
                <a:gd name="connsiteY39" fmla="*/ 1054100 h 1422400"/>
                <a:gd name="connsiteX40" fmla="*/ 778933 w 1100666"/>
                <a:gd name="connsiteY40" fmla="*/ 1100667 h 1422400"/>
                <a:gd name="connsiteX41" fmla="*/ 762000 w 1100666"/>
                <a:gd name="connsiteY41" fmla="*/ 1176867 h 1422400"/>
                <a:gd name="connsiteX42" fmla="*/ 706966 w 1100666"/>
                <a:gd name="connsiteY42" fmla="*/ 1248833 h 1422400"/>
                <a:gd name="connsiteX43" fmla="*/ 651933 w 1100666"/>
                <a:gd name="connsiteY43" fmla="*/ 1303867 h 1422400"/>
                <a:gd name="connsiteX44" fmla="*/ 596900 w 1100666"/>
                <a:gd name="connsiteY44" fmla="*/ 1282700 h 1422400"/>
                <a:gd name="connsiteX45" fmla="*/ 567266 w 1100666"/>
                <a:gd name="connsiteY45" fmla="*/ 1248833 h 1422400"/>
                <a:gd name="connsiteX46" fmla="*/ 609600 w 1100666"/>
                <a:gd name="connsiteY46" fmla="*/ 1329267 h 1422400"/>
                <a:gd name="connsiteX47" fmla="*/ 622300 w 1100666"/>
                <a:gd name="connsiteY47" fmla="*/ 1371600 h 1422400"/>
                <a:gd name="connsiteX48" fmla="*/ 567266 w 1100666"/>
                <a:gd name="connsiteY48" fmla="*/ 1380067 h 1422400"/>
                <a:gd name="connsiteX49" fmla="*/ 537633 w 1100666"/>
                <a:gd name="connsiteY49" fmla="*/ 1422400 h 142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1100666" h="1422400">
                  <a:moveTo>
                    <a:pt x="0" y="97367"/>
                  </a:moveTo>
                  <a:lnTo>
                    <a:pt x="29633" y="80433"/>
                  </a:lnTo>
                  <a:lnTo>
                    <a:pt x="46566" y="59267"/>
                  </a:lnTo>
                  <a:lnTo>
                    <a:pt x="50800" y="21167"/>
                  </a:lnTo>
                  <a:lnTo>
                    <a:pt x="105833" y="0"/>
                  </a:lnTo>
                  <a:lnTo>
                    <a:pt x="139700" y="0"/>
                  </a:lnTo>
                  <a:lnTo>
                    <a:pt x="135466" y="42333"/>
                  </a:lnTo>
                  <a:lnTo>
                    <a:pt x="156633" y="16933"/>
                  </a:lnTo>
                  <a:lnTo>
                    <a:pt x="203200" y="8467"/>
                  </a:lnTo>
                  <a:lnTo>
                    <a:pt x="203200" y="42333"/>
                  </a:lnTo>
                  <a:lnTo>
                    <a:pt x="237066" y="42333"/>
                  </a:lnTo>
                  <a:lnTo>
                    <a:pt x="262466" y="59267"/>
                  </a:lnTo>
                  <a:lnTo>
                    <a:pt x="296333" y="59267"/>
                  </a:lnTo>
                  <a:lnTo>
                    <a:pt x="351366" y="59267"/>
                  </a:lnTo>
                  <a:lnTo>
                    <a:pt x="351366" y="84667"/>
                  </a:lnTo>
                  <a:lnTo>
                    <a:pt x="351366" y="84667"/>
                  </a:lnTo>
                  <a:lnTo>
                    <a:pt x="368300" y="127000"/>
                  </a:lnTo>
                  <a:lnTo>
                    <a:pt x="431800" y="165100"/>
                  </a:lnTo>
                  <a:lnTo>
                    <a:pt x="482600" y="228600"/>
                  </a:lnTo>
                  <a:lnTo>
                    <a:pt x="588433" y="228600"/>
                  </a:lnTo>
                  <a:lnTo>
                    <a:pt x="635000" y="300567"/>
                  </a:lnTo>
                  <a:lnTo>
                    <a:pt x="660400" y="359833"/>
                  </a:lnTo>
                  <a:lnTo>
                    <a:pt x="613833" y="410633"/>
                  </a:lnTo>
                  <a:lnTo>
                    <a:pt x="584200" y="452967"/>
                  </a:lnTo>
                  <a:lnTo>
                    <a:pt x="639233" y="452967"/>
                  </a:lnTo>
                  <a:lnTo>
                    <a:pt x="690033" y="427567"/>
                  </a:lnTo>
                  <a:lnTo>
                    <a:pt x="753533" y="427567"/>
                  </a:lnTo>
                  <a:lnTo>
                    <a:pt x="821266" y="457200"/>
                  </a:lnTo>
                  <a:lnTo>
                    <a:pt x="855133" y="486833"/>
                  </a:lnTo>
                  <a:lnTo>
                    <a:pt x="931333" y="508000"/>
                  </a:lnTo>
                  <a:cubicBezTo>
                    <a:pt x="1004631" y="533870"/>
                    <a:pt x="977861" y="533400"/>
                    <a:pt x="1007533" y="533400"/>
                  </a:cubicBezTo>
                  <a:lnTo>
                    <a:pt x="1092200" y="596900"/>
                  </a:lnTo>
                  <a:lnTo>
                    <a:pt x="1100666" y="656167"/>
                  </a:lnTo>
                  <a:lnTo>
                    <a:pt x="1054100" y="740833"/>
                  </a:lnTo>
                  <a:lnTo>
                    <a:pt x="994833" y="791633"/>
                  </a:lnTo>
                  <a:lnTo>
                    <a:pt x="990600" y="867833"/>
                  </a:lnTo>
                  <a:lnTo>
                    <a:pt x="969433" y="944033"/>
                  </a:lnTo>
                  <a:lnTo>
                    <a:pt x="952500" y="1024467"/>
                  </a:lnTo>
                  <a:lnTo>
                    <a:pt x="897466" y="1049867"/>
                  </a:lnTo>
                  <a:lnTo>
                    <a:pt x="838200" y="1054100"/>
                  </a:lnTo>
                  <a:lnTo>
                    <a:pt x="778933" y="1100667"/>
                  </a:lnTo>
                  <a:lnTo>
                    <a:pt x="762000" y="1176867"/>
                  </a:lnTo>
                  <a:lnTo>
                    <a:pt x="706966" y="1248833"/>
                  </a:lnTo>
                  <a:lnTo>
                    <a:pt x="651933" y="1303867"/>
                  </a:lnTo>
                  <a:lnTo>
                    <a:pt x="596900" y="1282700"/>
                  </a:lnTo>
                  <a:lnTo>
                    <a:pt x="567266" y="1248833"/>
                  </a:lnTo>
                  <a:lnTo>
                    <a:pt x="609600" y="1329267"/>
                  </a:lnTo>
                  <a:lnTo>
                    <a:pt x="622300" y="1371600"/>
                  </a:lnTo>
                  <a:lnTo>
                    <a:pt x="567266" y="1380067"/>
                  </a:lnTo>
                  <a:lnTo>
                    <a:pt x="537633" y="1422400"/>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8" name="Freeform 27"/>
            <p:cNvSpPr/>
            <p:nvPr/>
          </p:nvSpPr>
          <p:spPr>
            <a:xfrm>
              <a:off x="5038385" y="4411497"/>
              <a:ext cx="765284" cy="1562246"/>
            </a:xfrm>
            <a:custGeom>
              <a:avLst/>
              <a:gdLst>
                <a:gd name="connsiteX0" fmla="*/ 609600 w 766233"/>
                <a:gd name="connsiteY0" fmla="*/ 1341967 h 1562100"/>
                <a:gd name="connsiteX1" fmla="*/ 613833 w 766233"/>
                <a:gd name="connsiteY1" fmla="*/ 1397000 h 1562100"/>
                <a:gd name="connsiteX2" fmla="*/ 643466 w 766233"/>
                <a:gd name="connsiteY2" fmla="*/ 1452034 h 1562100"/>
                <a:gd name="connsiteX3" fmla="*/ 643466 w 766233"/>
                <a:gd name="connsiteY3" fmla="*/ 1490134 h 1562100"/>
                <a:gd name="connsiteX4" fmla="*/ 706966 w 766233"/>
                <a:gd name="connsiteY4" fmla="*/ 1540934 h 1562100"/>
                <a:gd name="connsiteX5" fmla="*/ 766233 w 766233"/>
                <a:gd name="connsiteY5" fmla="*/ 1562100 h 1562100"/>
                <a:gd name="connsiteX6" fmla="*/ 664633 w 766233"/>
                <a:gd name="connsiteY6" fmla="*/ 1545167 h 1562100"/>
                <a:gd name="connsiteX7" fmla="*/ 592666 w 766233"/>
                <a:gd name="connsiteY7" fmla="*/ 1515534 h 1562100"/>
                <a:gd name="connsiteX8" fmla="*/ 533400 w 766233"/>
                <a:gd name="connsiteY8" fmla="*/ 1460500 h 1562100"/>
                <a:gd name="connsiteX9" fmla="*/ 503766 w 766233"/>
                <a:gd name="connsiteY9" fmla="*/ 1405467 h 1562100"/>
                <a:gd name="connsiteX10" fmla="*/ 478366 w 766233"/>
                <a:gd name="connsiteY10" fmla="*/ 1354667 h 1562100"/>
                <a:gd name="connsiteX11" fmla="*/ 406400 w 766233"/>
                <a:gd name="connsiteY11" fmla="*/ 1286934 h 1562100"/>
                <a:gd name="connsiteX12" fmla="*/ 376766 w 766233"/>
                <a:gd name="connsiteY12" fmla="*/ 1155700 h 1562100"/>
                <a:gd name="connsiteX13" fmla="*/ 317500 w 766233"/>
                <a:gd name="connsiteY13" fmla="*/ 999067 h 1562100"/>
                <a:gd name="connsiteX14" fmla="*/ 304800 w 766233"/>
                <a:gd name="connsiteY14" fmla="*/ 884767 h 1562100"/>
                <a:gd name="connsiteX15" fmla="*/ 287866 w 766233"/>
                <a:gd name="connsiteY15" fmla="*/ 800100 h 1562100"/>
                <a:gd name="connsiteX16" fmla="*/ 182033 w 766233"/>
                <a:gd name="connsiteY16" fmla="*/ 698500 h 1562100"/>
                <a:gd name="connsiteX17" fmla="*/ 105833 w 766233"/>
                <a:gd name="connsiteY17" fmla="*/ 613834 h 1562100"/>
                <a:gd name="connsiteX18" fmla="*/ 50800 w 766233"/>
                <a:gd name="connsiteY18" fmla="*/ 482600 h 1562100"/>
                <a:gd name="connsiteX19" fmla="*/ 0 w 766233"/>
                <a:gd name="connsiteY19" fmla="*/ 393700 h 1562100"/>
                <a:gd name="connsiteX20" fmla="*/ 0 w 766233"/>
                <a:gd name="connsiteY20" fmla="*/ 330200 h 1562100"/>
                <a:gd name="connsiteX21" fmla="*/ 12700 w 766233"/>
                <a:gd name="connsiteY21" fmla="*/ 309034 h 1562100"/>
                <a:gd name="connsiteX22" fmla="*/ 4233 w 766233"/>
                <a:gd name="connsiteY22" fmla="*/ 262467 h 1562100"/>
                <a:gd name="connsiteX23" fmla="*/ 55033 w 766233"/>
                <a:gd name="connsiteY23" fmla="*/ 165100 h 1562100"/>
                <a:gd name="connsiteX24" fmla="*/ 63500 w 766233"/>
                <a:gd name="connsiteY24" fmla="*/ 105834 h 1562100"/>
                <a:gd name="connsiteX25" fmla="*/ 63500 w 766233"/>
                <a:gd name="connsiteY25" fmla="*/ 67734 h 1562100"/>
                <a:gd name="connsiteX26" fmla="*/ 63500 w 766233"/>
                <a:gd name="connsiteY26" fmla="*/ 33867 h 1562100"/>
                <a:gd name="connsiteX27" fmla="*/ 55033 w 766233"/>
                <a:gd name="connsiteY27" fmla="*/ 0 h 1562100"/>
                <a:gd name="connsiteX28" fmla="*/ 55033 w 766233"/>
                <a:gd name="connsiteY28" fmla="*/ 0 h 1562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66233" h="1562100">
                  <a:moveTo>
                    <a:pt x="609600" y="1341967"/>
                  </a:moveTo>
                  <a:lnTo>
                    <a:pt x="613833" y="1397000"/>
                  </a:lnTo>
                  <a:lnTo>
                    <a:pt x="643466" y="1452034"/>
                  </a:lnTo>
                  <a:lnTo>
                    <a:pt x="643466" y="1490134"/>
                  </a:lnTo>
                  <a:lnTo>
                    <a:pt x="706966" y="1540934"/>
                  </a:lnTo>
                  <a:lnTo>
                    <a:pt x="766233" y="1562100"/>
                  </a:lnTo>
                  <a:lnTo>
                    <a:pt x="664633" y="1545167"/>
                  </a:lnTo>
                  <a:lnTo>
                    <a:pt x="592666" y="1515534"/>
                  </a:lnTo>
                  <a:lnTo>
                    <a:pt x="533400" y="1460500"/>
                  </a:lnTo>
                  <a:lnTo>
                    <a:pt x="503766" y="1405467"/>
                  </a:lnTo>
                  <a:lnTo>
                    <a:pt x="478366" y="1354667"/>
                  </a:lnTo>
                  <a:lnTo>
                    <a:pt x="406400" y="1286934"/>
                  </a:lnTo>
                  <a:lnTo>
                    <a:pt x="376766" y="1155700"/>
                  </a:lnTo>
                  <a:lnTo>
                    <a:pt x="317500" y="999067"/>
                  </a:lnTo>
                  <a:lnTo>
                    <a:pt x="304800" y="884767"/>
                  </a:lnTo>
                  <a:lnTo>
                    <a:pt x="287866" y="800100"/>
                  </a:lnTo>
                  <a:lnTo>
                    <a:pt x="182033" y="698500"/>
                  </a:lnTo>
                  <a:lnTo>
                    <a:pt x="105833" y="613834"/>
                  </a:lnTo>
                  <a:lnTo>
                    <a:pt x="50800" y="482600"/>
                  </a:lnTo>
                  <a:lnTo>
                    <a:pt x="0" y="393700"/>
                  </a:lnTo>
                  <a:lnTo>
                    <a:pt x="0" y="330200"/>
                  </a:lnTo>
                  <a:lnTo>
                    <a:pt x="12700" y="309034"/>
                  </a:lnTo>
                  <a:lnTo>
                    <a:pt x="4233" y="262467"/>
                  </a:lnTo>
                  <a:lnTo>
                    <a:pt x="55033" y="165100"/>
                  </a:lnTo>
                  <a:lnTo>
                    <a:pt x="63500" y="105834"/>
                  </a:lnTo>
                  <a:lnTo>
                    <a:pt x="63500" y="67734"/>
                  </a:lnTo>
                  <a:lnTo>
                    <a:pt x="63500" y="33867"/>
                  </a:lnTo>
                  <a:lnTo>
                    <a:pt x="55033" y="0"/>
                  </a:lnTo>
                  <a:lnTo>
                    <a:pt x="55033" y="0"/>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29" name="Freeform 28"/>
            <p:cNvSpPr/>
            <p:nvPr/>
          </p:nvSpPr>
          <p:spPr>
            <a:xfrm>
              <a:off x="6705498" y="3662127"/>
              <a:ext cx="1313050" cy="1917879"/>
            </a:xfrm>
            <a:custGeom>
              <a:avLst/>
              <a:gdLst>
                <a:gd name="connsiteX0" fmla="*/ 198967 w 1312333"/>
                <a:gd name="connsiteY0" fmla="*/ 38100 h 1918555"/>
                <a:gd name="connsiteX1" fmla="*/ 198967 w 1312333"/>
                <a:gd name="connsiteY1" fmla="*/ 88900 h 1918555"/>
                <a:gd name="connsiteX2" fmla="*/ 165100 w 1312333"/>
                <a:gd name="connsiteY2" fmla="*/ 135467 h 1918555"/>
                <a:gd name="connsiteX3" fmla="*/ 156633 w 1312333"/>
                <a:gd name="connsiteY3" fmla="*/ 177800 h 1918555"/>
                <a:gd name="connsiteX4" fmla="*/ 135467 w 1312333"/>
                <a:gd name="connsiteY4" fmla="*/ 241300 h 1918555"/>
                <a:gd name="connsiteX5" fmla="*/ 93133 w 1312333"/>
                <a:gd name="connsiteY5" fmla="*/ 275167 h 1918555"/>
                <a:gd name="connsiteX6" fmla="*/ 38100 w 1312333"/>
                <a:gd name="connsiteY6" fmla="*/ 364067 h 1918555"/>
                <a:gd name="connsiteX7" fmla="*/ 0 w 1312333"/>
                <a:gd name="connsiteY7" fmla="*/ 436034 h 1918555"/>
                <a:gd name="connsiteX8" fmla="*/ 0 w 1312333"/>
                <a:gd name="connsiteY8" fmla="*/ 436034 h 1918555"/>
                <a:gd name="connsiteX9" fmla="*/ 33867 w 1312333"/>
                <a:gd name="connsiteY9" fmla="*/ 508000 h 1918555"/>
                <a:gd name="connsiteX10" fmla="*/ 33867 w 1312333"/>
                <a:gd name="connsiteY10" fmla="*/ 571500 h 1918555"/>
                <a:gd name="connsiteX11" fmla="*/ 21167 w 1312333"/>
                <a:gd name="connsiteY11" fmla="*/ 605367 h 1918555"/>
                <a:gd name="connsiteX12" fmla="*/ 16933 w 1312333"/>
                <a:gd name="connsiteY12" fmla="*/ 664634 h 1918555"/>
                <a:gd name="connsiteX13" fmla="*/ 33867 w 1312333"/>
                <a:gd name="connsiteY13" fmla="*/ 711200 h 1918555"/>
                <a:gd name="connsiteX14" fmla="*/ 110067 w 1312333"/>
                <a:gd name="connsiteY14" fmla="*/ 778934 h 1918555"/>
                <a:gd name="connsiteX15" fmla="*/ 173567 w 1312333"/>
                <a:gd name="connsiteY15" fmla="*/ 876300 h 1918555"/>
                <a:gd name="connsiteX16" fmla="*/ 287867 w 1312333"/>
                <a:gd name="connsiteY16" fmla="*/ 939800 h 1918555"/>
                <a:gd name="connsiteX17" fmla="*/ 381000 w 1312333"/>
                <a:gd name="connsiteY17" fmla="*/ 914400 h 1918555"/>
                <a:gd name="connsiteX18" fmla="*/ 448733 w 1312333"/>
                <a:gd name="connsiteY18" fmla="*/ 918634 h 1918555"/>
                <a:gd name="connsiteX19" fmla="*/ 588433 w 1312333"/>
                <a:gd name="connsiteY19" fmla="*/ 846667 h 1918555"/>
                <a:gd name="connsiteX20" fmla="*/ 635000 w 1312333"/>
                <a:gd name="connsiteY20" fmla="*/ 867834 h 1918555"/>
                <a:gd name="connsiteX21" fmla="*/ 639233 w 1312333"/>
                <a:gd name="connsiteY21" fmla="*/ 901700 h 1918555"/>
                <a:gd name="connsiteX22" fmla="*/ 715433 w 1312333"/>
                <a:gd name="connsiteY22" fmla="*/ 905934 h 1918555"/>
                <a:gd name="connsiteX23" fmla="*/ 745067 w 1312333"/>
                <a:gd name="connsiteY23" fmla="*/ 952500 h 1918555"/>
                <a:gd name="connsiteX24" fmla="*/ 736600 w 1312333"/>
                <a:gd name="connsiteY24" fmla="*/ 1016000 h 1918555"/>
                <a:gd name="connsiteX25" fmla="*/ 715433 w 1312333"/>
                <a:gd name="connsiteY25" fmla="*/ 1066800 h 1918555"/>
                <a:gd name="connsiteX26" fmla="*/ 766233 w 1312333"/>
                <a:gd name="connsiteY26" fmla="*/ 1138767 h 1918555"/>
                <a:gd name="connsiteX27" fmla="*/ 795867 w 1312333"/>
                <a:gd name="connsiteY27" fmla="*/ 1185334 h 1918555"/>
                <a:gd name="connsiteX28" fmla="*/ 804333 w 1312333"/>
                <a:gd name="connsiteY28" fmla="*/ 1274234 h 1918555"/>
                <a:gd name="connsiteX29" fmla="*/ 804333 w 1312333"/>
                <a:gd name="connsiteY29" fmla="*/ 1341967 h 1918555"/>
                <a:gd name="connsiteX30" fmla="*/ 740833 w 1312333"/>
                <a:gd name="connsiteY30" fmla="*/ 1468967 h 1918555"/>
                <a:gd name="connsiteX31" fmla="*/ 732367 w 1312333"/>
                <a:gd name="connsiteY31" fmla="*/ 1528234 h 1918555"/>
                <a:gd name="connsiteX32" fmla="*/ 749300 w 1312333"/>
                <a:gd name="connsiteY32" fmla="*/ 1612900 h 1918555"/>
                <a:gd name="connsiteX33" fmla="*/ 715433 w 1312333"/>
                <a:gd name="connsiteY33" fmla="*/ 1722967 h 1918555"/>
                <a:gd name="connsiteX34" fmla="*/ 732367 w 1312333"/>
                <a:gd name="connsiteY34" fmla="*/ 1807634 h 1918555"/>
                <a:gd name="connsiteX35" fmla="*/ 711200 w 1312333"/>
                <a:gd name="connsiteY35" fmla="*/ 1883834 h 1918555"/>
                <a:gd name="connsiteX36" fmla="*/ 715433 w 1312333"/>
                <a:gd name="connsiteY36" fmla="*/ 1913467 h 1918555"/>
                <a:gd name="connsiteX37" fmla="*/ 736600 w 1312333"/>
                <a:gd name="connsiteY37" fmla="*/ 1909234 h 1918555"/>
                <a:gd name="connsiteX38" fmla="*/ 804333 w 1312333"/>
                <a:gd name="connsiteY38" fmla="*/ 1862667 h 1918555"/>
                <a:gd name="connsiteX39" fmla="*/ 876300 w 1312333"/>
                <a:gd name="connsiteY39" fmla="*/ 1820334 h 1918555"/>
                <a:gd name="connsiteX40" fmla="*/ 948267 w 1312333"/>
                <a:gd name="connsiteY40" fmla="*/ 1744134 h 1918555"/>
                <a:gd name="connsiteX41" fmla="*/ 1066800 w 1312333"/>
                <a:gd name="connsiteY41" fmla="*/ 1587500 h 1918555"/>
                <a:gd name="connsiteX42" fmla="*/ 1151467 w 1312333"/>
                <a:gd name="connsiteY42" fmla="*/ 1380067 h 1918555"/>
                <a:gd name="connsiteX43" fmla="*/ 1210733 w 1312333"/>
                <a:gd name="connsiteY43" fmla="*/ 1286934 h 1918555"/>
                <a:gd name="connsiteX44" fmla="*/ 1223433 w 1312333"/>
                <a:gd name="connsiteY44" fmla="*/ 1130300 h 1918555"/>
                <a:gd name="connsiteX45" fmla="*/ 1257300 w 1312333"/>
                <a:gd name="connsiteY45" fmla="*/ 939800 h 1918555"/>
                <a:gd name="connsiteX46" fmla="*/ 1312333 w 1312333"/>
                <a:gd name="connsiteY46" fmla="*/ 711200 h 1918555"/>
                <a:gd name="connsiteX47" fmla="*/ 1291167 w 1312333"/>
                <a:gd name="connsiteY47" fmla="*/ 541867 h 1918555"/>
                <a:gd name="connsiteX48" fmla="*/ 1295400 w 1312333"/>
                <a:gd name="connsiteY48" fmla="*/ 482600 h 1918555"/>
                <a:gd name="connsiteX49" fmla="*/ 1248833 w 1312333"/>
                <a:gd name="connsiteY49" fmla="*/ 558800 h 1918555"/>
                <a:gd name="connsiteX50" fmla="*/ 1206500 w 1312333"/>
                <a:gd name="connsiteY50" fmla="*/ 482600 h 1918555"/>
                <a:gd name="connsiteX51" fmla="*/ 1126067 w 1312333"/>
                <a:gd name="connsiteY51" fmla="*/ 330200 h 1918555"/>
                <a:gd name="connsiteX52" fmla="*/ 1037167 w 1312333"/>
                <a:gd name="connsiteY52" fmla="*/ 224367 h 1918555"/>
                <a:gd name="connsiteX53" fmla="*/ 982133 w 1312333"/>
                <a:gd name="connsiteY53" fmla="*/ 110067 h 1918555"/>
                <a:gd name="connsiteX54" fmla="*/ 965200 w 1312333"/>
                <a:gd name="connsiteY54" fmla="*/ 88900 h 1918555"/>
                <a:gd name="connsiteX55" fmla="*/ 1007533 w 1312333"/>
                <a:gd name="connsiteY55" fmla="*/ 101600 h 1918555"/>
                <a:gd name="connsiteX56" fmla="*/ 1079500 w 1312333"/>
                <a:gd name="connsiteY56" fmla="*/ 198967 h 1918555"/>
                <a:gd name="connsiteX57" fmla="*/ 1126067 w 1312333"/>
                <a:gd name="connsiteY57" fmla="*/ 279400 h 1918555"/>
                <a:gd name="connsiteX58" fmla="*/ 1181100 w 1312333"/>
                <a:gd name="connsiteY58" fmla="*/ 359834 h 1918555"/>
                <a:gd name="connsiteX59" fmla="*/ 1231900 w 1312333"/>
                <a:gd name="connsiteY59" fmla="*/ 457200 h 1918555"/>
                <a:gd name="connsiteX60" fmla="*/ 1244600 w 1312333"/>
                <a:gd name="connsiteY60" fmla="*/ 491067 h 1918555"/>
                <a:gd name="connsiteX61" fmla="*/ 1261533 w 1312333"/>
                <a:gd name="connsiteY61" fmla="*/ 436034 h 1918555"/>
                <a:gd name="connsiteX62" fmla="*/ 1278467 w 1312333"/>
                <a:gd name="connsiteY62" fmla="*/ 355600 h 1918555"/>
                <a:gd name="connsiteX63" fmla="*/ 1248833 w 1312333"/>
                <a:gd name="connsiteY63" fmla="*/ 266700 h 1918555"/>
                <a:gd name="connsiteX64" fmla="*/ 1219200 w 1312333"/>
                <a:gd name="connsiteY64" fmla="*/ 182034 h 1918555"/>
                <a:gd name="connsiteX65" fmla="*/ 1176867 w 1312333"/>
                <a:gd name="connsiteY65" fmla="*/ 122767 h 1918555"/>
                <a:gd name="connsiteX66" fmla="*/ 1121833 w 1312333"/>
                <a:gd name="connsiteY66" fmla="*/ 67734 h 1918555"/>
                <a:gd name="connsiteX67" fmla="*/ 1083733 w 1312333"/>
                <a:gd name="connsiteY67" fmla="*/ 0 h 1918555"/>
                <a:gd name="connsiteX68" fmla="*/ 1168400 w 1312333"/>
                <a:gd name="connsiteY68" fmla="*/ 46567 h 1918555"/>
                <a:gd name="connsiteX69" fmla="*/ 1198033 w 1312333"/>
                <a:gd name="connsiteY69" fmla="*/ 59267 h 1918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312333" h="1918555">
                  <a:moveTo>
                    <a:pt x="198967" y="38100"/>
                  </a:moveTo>
                  <a:lnTo>
                    <a:pt x="198967" y="88900"/>
                  </a:lnTo>
                  <a:lnTo>
                    <a:pt x="165100" y="135467"/>
                  </a:lnTo>
                  <a:lnTo>
                    <a:pt x="156633" y="177800"/>
                  </a:lnTo>
                  <a:lnTo>
                    <a:pt x="135467" y="241300"/>
                  </a:lnTo>
                  <a:lnTo>
                    <a:pt x="93133" y="275167"/>
                  </a:lnTo>
                  <a:lnTo>
                    <a:pt x="38100" y="364067"/>
                  </a:lnTo>
                  <a:lnTo>
                    <a:pt x="0" y="436034"/>
                  </a:lnTo>
                  <a:lnTo>
                    <a:pt x="0" y="436034"/>
                  </a:lnTo>
                  <a:lnTo>
                    <a:pt x="33867" y="508000"/>
                  </a:lnTo>
                  <a:lnTo>
                    <a:pt x="33867" y="571500"/>
                  </a:lnTo>
                  <a:lnTo>
                    <a:pt x="21167" y="605367"/>
                  </a:lnTo>
                  <a:lnTo>
                    <a:pt x="16933" y="664634"/>
                  </a:lnTo>
                  <a:lnTo>
                    <a:pt x="33867" y="711200"/>
                  </a:lnTo>
                  <a:lnTo>
                    <a:pt x="110067" y="778934"/>
                  </a:lnTo>
                  <a:lnTo>
                    <a:pt x="173567" y="876300"/>
                  </a:lnTo>
                  <a:lnTo>
                    <a:pt x="287867" y="939800"/>
                  </a:lnTo>
                  <a:lnTo>
                    <a:pt x="381000" y="914400"/>
                  </a:lnTo>
                  <a:lnTo>
                    <a:pt x="448733" y="918634"/>
                  </a:lnTo>
                  <a:lnTo>
                    <a:pt x="588433" y="846667"/>
                  </a:lnTo>
                  <a:lnTo>
                    <a:pt x="635000" y="867834"/>
                  </a:lnTo>
                  <a:lnTo>
                    <a:pt x="639233" y="901700"/>
                  </a:lnTo>
                  <a:lnTo>
                    <a:pt x="715433" y="905934"/>
                  </a:lnTo>
                  <a:lnTo>
                    <a:pt x="745067" y="952500"/>
                  </a:lnTo>
                  <a:lnTo>
                    <a:pt x="736600" y="1016000"/>
                  </a:lnTo>
                  <a:lnTo>
                    <a:pt x="715433" y="1066800"/>
                  </a:lnTo>
                  <a:lnTo>
                    <a:pt x="766233" y="1138767"/>
                  </a:lnTo>
                  <a:lnTo>
                    <a:pt x="795867" y="1185334"/>
                  </a:lnTo>
                  <a:lnTo>
                    <a:pt x="804333" y="1274234"/>
                  </a:lnTo>
                  <a:lnTo>
                    <a:pt x="804333" y="1341967"/>
                  </a:lnTo>
                  <a:lnTo>
                    <a:pt x="740833" y="1468967"/>
                  </a:lnTo>
                  <a:lnTo>
                    <a:pt x="732367" y="1528234"/>
                  </a:lnTo>
                  <a:lnTo>
                    <a:pt x="749300" y="1612900"/>
                  </a:lnTo>
                  <a:lnTo>
                    <a:pt x="715433" y="1722967"/>
                  </a:lnTo>
                  <a:lnTo>
                    <a:pt x="732367" y="1807634"/>
                  </a:lnTo>
                  <a:lnTo>
                    <a:pt x="711200" y="1883834"/>
                  </a:lnTo>
                  <a:cubicBezTo>
                    <a:pt x="712611" y="1893712"/>
                    <a:pt x="708378" y="1906412"/>
                    <a:pt x="715433" y="1913467"/>
                  </a:cubicBezTo>
                  <a:cubicBezTo>
                    <a:pt x="720521" y="1918555"/>
                    <a:pt x="736600" y="1909234"/>
                    <a:pt x="736600" y="1909234"/>
                  </a:cubicBezTo>
                  <a:lnTo>
                    <a:pt x="804333" y="1862667"/>
                  </a:lnTo>
                  <a:lnTo>
                    <a:pt x="876300" y="1820334"/>
                  </a:lnTo>
                  <a:lnTo>
                    <a:pt x="948267" y="1744134"/>
                  </a:lnTo>
                  <a:lnTo>
                    <a:pt x="1066800" y="1587500"/>
                  </a:lnTo>
                  <a:lnTo>
                    <a:pt x="1151467" y="1380067"/>
                  </a:lnTo>
                  <a:lnTo>
                    <a:pt x="1210733" y="1286934"/>
                  </a:lnTo>
                  <a:lnTo>
                    <a:pt x="1223433" y="1130300"/>
                  </a:lnTo>
                  <a:lnTo>
                    <a:pt x="1257300" y="939800"/>
                  </a:lnTo>
                  <a:lnTo>
                    <a:pt x="1312333" y="711200"/>
                  </a:lnTo>
                  <a:lnTo>
                    <a:pt x="1291167" y="541867"/>
                  </a:lnTo>
                  <a:lnTo>
                    <a:pt x="1295400" y="482600"/>
                  </a:lnTo>
                  <a:lnTo>
                    <a:pt x="1248833" y="558800"/>
                  </a:lnTo>
                  <a:lnTo>
                    <a:pt x="1206500" y="482600"/>
                  </a:lnTo>
                  <a:lnTo>
                    <a:pt x="1126067" y="330200"/>
                  </a:lnTo>
                  <a:lnTo>
                    <a:pt x="1037167" y="224367"/>
                  </a:lnTo>
                  <a:lnTo>
                    <a:pt x="982133" y="110067"/>
                  </a:lnTo>
                  <a:lnTo>
                    <a:pt x="965200" y="88900"/>
                  </a:lnTo>
                  <a:lnTo>
                    <a:pt x="1007533" y="101600"/>
                  </a:lnTo>
                  <a:lnTo>
                    <a:pt x="1079500" y="198967"/>
                  </a:lnTo>
                  <a:lnTo>
                    <a:pt x="1126067" y="279400"/>
                  </a:lnTo>
                  <a:lnTo>
                    <a:pt x="1181100" y="359834"/>
                  </a:lnTo>
                  <a:lnTo>
                    <a:pt x="1231900" y="457200"/>
                  </a:lnTo>
                  <a:lnTo>
                    <a:pt x="1244600" y="491067"/>
                  </a:lnTo>
                  <a:lnTo>
                    <a:pt x="1261533" y="436034"/>
                  </a:lnTo>
                  <a:lnTo>
                    <a:pt x="1278467" y="355600"/>
                  </a:lnTo>
                  <a:lnTo>
                    <a:pt x="1248833" y="266700"/>
                  </a:lnTo>
                  <a:lnTo>
                    <a:pt x="1219200" y="182034"/>
                  </a:lnTo>
                  <a:lnTo>
                    <a:pt x="1176867" y="122767"/>
                  </a:lnTo>
                  <a:lnTo>
                    <a:pt x="1121833" y="67734"/>
                  </a:lnTo>
                  <a:lnTo>
                    <a:pt x="1083733" y="0"/>
                  </a:lnTo>
                  <a:lnTo>
                    <a:pt x="1168400" y="46567"/>
                  </a:lnTo>
                  <a:lnTo>
                    <a:pt x="1198033" y="59267"/>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30" name="Freeform 29"/>
            <p:cNvSpPr/>
            <p:nvPr/>
          </p:nvSpPr>
          <p:spPr>
            <a:xfrm>
              <a:off x="6903964" y="3458908"/>
              <a:ext cx="741468" cy="312766"/>
            </a:xfrm>
            <a:custGeom>
              <a:avLst/>
              <a:gdLst>
                <a:gd name="connsiteX0" fmla="*/ 0 w 740833"/>
                <a:gd name="connsiteY0" fmla="*/ 232834 h 313267"/>
                <a:gd name="connsiteX1" fmla="*/ 88900 w 740833"/>
                <a:gd name="connsiteY1" fmla="*/ 254000 h 313267"/>
                <a:gd name="connsiteX2" fmla="*/ 156633 w 740833"/>
                <a:gd name="connsiteY2" fmla="*/ 215900 h 313267"/>
                <a:gd name="connsiteX3" fmla="*/ 249766 w 740833"/>
                <a:gd name="connsiteY3" fmla="*/ 182034 h 313267"/>
                <a:gd name="connsiteX4" fmla="*/ 334433 w 740833"/>
                <a:gd name="connsiteY4" fmla="*/ 165100 h 313267"/>
                <a:gd name="connsiteX5" fmla="*/ 359833 w 740833"/>
                <a:gd name="connsiteY5" fmla="*/ 215900 h 313267"/>
                <a:gd name="connsiteX6" fmla="*/ 359833 w 740833"/>
                <a:gd name="connsiteY6" fmla="*/ 245534 h 313267"/>
                <a:gd name="connsiteX7" fmla="*/ 419100 w 740833"/>
                <a:gd name="connsiteY7" fmla="*/ 275167 h 313267"/>
                <a:gd name="connsiteX8" fmla="*/ 533400 w 740833"/>
                <a:gd name="connsiteY8" fmla="*/ 313267 h 313267"/>
                <a:gd name="connsiteX9" fmla="*/ 571500 w 740833"/>
                <a:gd name="connsiteY9" fmla="*/ 313267 h 313267"/>
                <a:gd name="connsiteX10" fmla="*/ 571500 w 740833"/>
                <a:gd name="connsiteY10" fmla="*/ 249767 h 313267"/>
                <a:gd name="connsiteX11" fmla="*/ 626533 w 740833"/>
                <a:gd name="connsiteY11" fmla="*/ 249767 h 313267"/>
                <a:gd name="connsiteX12" fmla="*/ 694266 w 740833"/>
                <a:gd name="connsiteY12" fmla="*/ 279400 h 313267"/>
                <a:gd name="connsiteX13" fmla="*/ 740833 w 740833"/>
                <a:gd name="connsiteY13" fmla="*/ 245534 h 313267"/>
                <a:gd name="connsiteX14" fmla="*/ 740833 w 740833"/>
                <a:gd name="connsiteY14" fmla="*/ 245534 h 313267"/>
                <a:gd name="connsiteX15" fmla="*/ 736600 w 740833"/>
                <a:gd name="connsiteY15" fmla="*/ 152400 h 313267"/>
                <a:gd name="connsiteX16" fmla="*/ 702733 w 740833"/>
                <a:gd name="connsiteY16" fmla="*/ 110067 h 313267"/>
                <a:gd name="connsiteX17" fmla="*/ 685800 w 740833"/>
                <a:gd name="connsiteY17" fmla="*/ 88900 h 313267"/>
                <a:gd name="connsiteX18" fmla="*/ 639233 w 740833"/>
                <a:gd name="connsiteY18" fmla="*/ 122767 h 313267"/>
                <a:gd name="connsiteX19" fmla="*/ 592666 w 740833"/>
                <a:gd name="connsiteY19" fmla="*/ 131234 h 313267"/>
                <a:gd name="connsiteX20" fmla="*/ 563033 w 740833"/>
                <a:gd name="connsiteY20" fmla="*/ 80434 h 313267"/>
                <a:gd name="connsiteX21" fmla="*/ 550333 w 740833"/>
                <a:gd name="connsiteY21" fmla="*/ 38100 h 313267"/>
                <a:gd name="connsiteX22" fmla="*/ 512233 w 740833"/>
                <a:gd name="connsiteY22" fmla="*/ 16934 h 313267"/>
                <a:gd name="connsiteX23" fmla="*/ 478366 w 740833"/>
                <a:gd name="connsiteY23" fmla="*/ 55034 h 313267"/>
                <a:gd name="connsiteX24" fmla="*/ 529166 w 740833"/>
                <a:gd name="connsiteY24" fmla="*/ 135467 h 313267"/>
                <a:gd name="connsiteX25" fmla="*/ 478366 w 740833"/>
                <a:gd name="connsiteY25" fmla="*/ 110067 h 313267"/>
                <a:gd name="connsiteX26" fmla="*/ 448733 w 740833"/>
                <a:gd name="connsiteY26" fmla="*/ 88900 h 313267"/>
                <a:gd name="connsiteX27" fmla="*/ 423333 w 740833"/>
                <a:gd name="connsiteY27" fmla="*/ 84667 h 313267"/>
                <a:gd name="connsiteX28" fmla="*/ 423333 w 740833"/>
                <a:gd name="connsiteY28" fmla="*/ 143934 h 313267"/>
                <a:gd name="connsiteX29" fmla="*/ 423333 w 740833"/>
                <a:gd name="connsiteY29" fmla="*/ 177800 h 313267"/>
                <a:gd name="connsiteX30" fmla="*/ 364066 w 740833"/>
                <a:gd name="connsiteY30" fmla="*/ 143934 h 313267"/>
                <a:gd name="connsiteX31" fmla="*/ 389466 w 740833"/>
                <a:gd name="connsiteY31" fmla="*/ 122767 h 313267"/>
                <a:gd name="connsiteX32" fmla="*/ 389466 w 740833"/>
                <a:gd name="connsiteY32" fmla="*/ 71967 h 313267"/>
                <a:gd name="connsiteX33" fmla="*/ 351366 w 740833"/>
                <a:gd name="connsiteY33" fmla="*/ 71967 h 313267"/>
                <a:gd name="connsiteX34" fmla="*/ 321733 w 740833"/>
                <a:gd name="connsiteY34" fmla="*/ 46567 h 313267"/>
                <a:gd name="connsiteX35" fmla="*/ 262466 w 740833"/>
                <a:gd name="connsiteY35" fmla="*/ 21167 h 313267"/>
                <a:gd name="connsiteX36" fmla="*/ 237066 w 740833"/>
                <a:gd name="connsiteY36" fmla="*/ 0 h 313267"/>
                <a:gd name="connsiteX37" fmla="*/ 177800 w 740833"/>
                <a:gd name="connsiteY37" fmla="*/ 16934 h 313267"/>
                <a:gd name="connsiteX38" fmla="*/ 135466 w 740833"/>
                <a:gd name="connsiteY38" fmla="*/ 16934 h 313267"/>
                <a:gd name="connsiteX39" fmla="*/ 127000 w 740833"/>
                <a:gd name="connsiteY39" fmla="*/ 76200 h 313267"/>
                <a:gd name="connsiteX40" fmla="*/ 110066 w 740833"/>
                <a:gd name="connsiteY40" fmla="*/ 148167 h 313267"/>
                <a:gd name="connsiteX41" fmla="*/ 71966 w 740833"/>
                <a:gd name="connsiteY41" fmla="*/ 224367 h 313267"/>
                <a:gd name="connsiteX42" fmla="*/ 0 w 740833"/>
                <a:gd name="connsiteY42" fmla="*/ 232834 h 3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740833" h="313267">
                  <a:moveTo>
                    <a:pt x="0" y="232834"/>
                  </a:moveTo>
                  <a:lnTo>
                    <a:pt x="88900" y="254000"/>
                  </a:lnTo>
                  <a:lnTo>
                    <a:pt x="156633" y="215900"/>
                  </a:lnTo>
                  <a:lnTo>
                    <a:pt x="249766" y="182034"/>
                  </a:lnTo>
                  <a:lnTo>
                    <a:pt x="334433" y="165100"/>
                  </a:lnTo>
                  <a:lnTo>
                    <a:pt x="359833" y="215900"/>
                  </a:lnTo>
                  <a:lnTo>
                    <a:pt x="359833" y="245534"/>
                  </a:lnTo>
                  <a:lnTo>
                    <a:pt x="419100" y="275167"/>
                  </a:lnTo>
                  <a:lnTo>
                    <a:pt x="533400" y="313267"/>
                  </a:lnTo>
                  <a:lnTo>
                    <a:pt x="571500" y="313267"/>
                  </a:lnTo>
                  <a:lnTo>
                    <a:pt x="571500" y="249767"/>
                  </a:lnTo>
                  <a:lnTo>
                    <a:pt x="626533" y="249767"/>
                  </a:lnTo>
                  <a:lnTo>
                    <a:pt x="694266" y="279400"/>
                  </a:lnTo>
                  <a:lnTo>
                    <a:pt x="740833" y="245534"/>
                  </a:lnTo>
                  <a:lnTo>
                    <a:pt x="740833" y="245534"/>
                  </a:lnTo>
                  <a:lnTo>
                    <a:pt x="736600" y="152400"/>
                  </a:lnTo>
                  <a:lnTo>
                    <a:pt x="702733" y="110067"/>
                  </a:lnTo>
                  <a:lnTo>
                    <a:pt x="685800" y="88900"/>
                  </a:lnTo>
                  <a:lnTo>
                    <a:pt x="639233" y="122767"/>
                  </a:lnTo>
                  <a:lnTo>
                    <a:pt x="592666" y="131234"/>
                  </a:lnTo>
                  <a:lnTo>
                    <a:pt x="563033" y="80434"/>
                  </a:lnTo>
                  <a:lnTo>
                    <a:pt x="550333" y="38100"/>
                  </a:lnTo>
                  <a:lnTo>
                    <a:pt x="512233" y="16934"/>
                  </a:lnTo>
                  <a:lnTo>
                    <a:pt x="478366" y="55034"/>
                  </a:lnTo>
                  <a:lnTo>
                    <a:pt x="529166" y="135467"/>
                  </a:lnTo>
                  <a:lnTo>
                    <a:pt x="478366" y="110067"/>
                  </a:lnTo>
                  <a:lnTo>
                    <a:pt x="448733" y="88900"/>
                  </a:lnTo>
                  <a:lnTo>
                    <a:pt x="423333" y="84667"/>
                  </a:lnTo>
                  <a:lnTo>
                    <a:pt x="423333" y="143934"/>
                  </a:lnTo>
                  <a:lnTo>
                    <a:pt x="423333" y="177800"/>
                  </a:lnTo>
                  <a:lnTo>
                    <a:pt x="364066" y="143934"/>
                  </a:lnTo>
                  <a:lnTo>
                    <a:pt x="389466" y="122767"/>
                  </a:lnTo>
                  <a:lnTo>
                    <a:pt x="389466" y="71967"/>
                  </a:lnTo>
                  <a:lnTo>
                    <a:pt x="351366" y="71967"/>
                  </a:lnTo>
                  <a:lnTo>
                    <a:pt x="321733" y="46567"/>
                  </a:lnTo>
                  <a:lnTo>
                    <a:pt x="262466" y="21167"/>
                  </a:lnTo>
                  <a:lnTo>
                    <a:pt x="237066" y="0"/>
                  </a:lnTo>
                  <a:lnTo>
                    <a:pt x="177800" y="16934"/>
                  </a:lnTo>
                  <a:lnTo>
                    <a:pt x="135466" y="16934"/>
                  </a:lnTo>
                  <a:lnTo>
                    <a:pt x="127000" y="76200"/>
                  </a:lnTo>
                  <a:lnTo>
                    <a:pt x="110066" y="148167"/>
                  </a:lnTo>
                  <a:lnTo>
                    <a:pt x="71966" y="224367"/>
                  </a:lnTo>
                  <a:lnTo>
                    <a:pt x="0" y="232834"/>
                  </a:lnTo>
                  <a:close/>
                </a:path>
              </a:pathLst>
            </a:custGeom>
            <a:solidFill>
              <a:srgbClr val="FFFFFF"/>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1" name="Freeform 30"/>
            <p:cNvSpPr/>
            <p:nvPr/>
          </p:nvSpPr>
          <p:spPr>
            <a:xfrm>
              <a:off x="6802349" y="3090574"/>
              <a:ext cx="207992" cy="595368"/>
            </a:xfrm>
            <a:custGeom>
              <a:avLst/>
              <a:gdLst>
                <a:gd name="connsiteX0" fmla="*/ 110066 w 207433"/>
                <a:gd name="connsiteY0" fmla="*/ 575734 h 575734"/>
                <a:gd name="connsiteX1" fmla="*/ 80433 w 207433"/>
                <a:gd name="connsiteY1" fmla="*/ 571500 h 575734"/>
                <a:gd name="connsiteX2" fmla="*/ 42333 w 207433"/>
                <a:gd name="connsiteY2" fmla="*/ 567267 h 575734"/>
                <a:gd name="connsiteX3" fmla="*/ 16933 w 207433"/>
                <a:gd name="connsiteY3" fmla="*/ 516467 h 575734"/>
                <a:gd name="connsiteX4" fmla="*/ 8466 w 207433"/>
                <a:gd name="connsiteY4" fmla="*/ 440267 h 575734"/>
                <a:gd name="connsiteX5" fmla="*/ 8466 w 207433"/>
                <a:gd name="connsiteY5" fmla="*/ 410634 h 575734"/>
                <a:gd name="connsiteX6" fmla="*/ 110066 w 207433"/>
                <a:gd name="connsiteY6" fmla="*/ 406400 h 575734"/>
                <a:gd name="connsiteX7" fmla="*/ 127000 w 207433"/>
                <a:gd name="connsiteY7" fmla="*/ 385234 h 575734"/>
                <a:gd name="connsiteX8" fmla="*/ 131233 w 207433"/>
                <a:gd name="connsiteY8" fmla="*/ 347134 h 575734"/>
                <a:gd name="connsiteX9" fmla="*/ 93133 w 207433"/>
                <a:gd name="connsiteY9" fmla="*/ 321734 h 575734"/>
                <a:gd name="connsiteX10" fmla="*/ 46566 w 207433"/>
                <a:gd name="connsiteY10" fmla="*/ 321734 h 575734"/>
                <a:gd name="connsiteX11" fmla="*/ 33866 w 207433"/>
                <a:gd name="connsiteY11" fmla="*/ 270934 h 575734"/>
                <a:gd name="connsiteX12" fmla="*/ 84666 w 207433"/>
                <a:gd name="connsiteY12" fmla="*/ 249767 h 575734"/>
                <a:gd name="connsiteX13" fmla="*/ 122766 w 207433"/>
                <a:gd name="connsiteY13" fmla="*/ 245534 h 575734"/>
                <a:gd name="connsiteX14" fmla="*/ 135466 w 207433"/>
                <a:gd name="connsiteY14" fmla="*/ 224367 h 575734"/>
                <a:gd name="connsiteX15" fmla="*/ 139700 w 207433"/>
                <a:gd name="connsiteY15" fmla="*/ 173567 h 575734"/>
                <a:gd name="connsiteX16" fmla="*/ 186266 w 207433"/>
                <a:gd name="connsiteY16" fmla="*/ 152400 h 575734"/>
                <a:gd name="connsiteX17" fmla="*/ 207433 w 207433"/>
                <a:gd name="connsiteY17" fmla="*/ 139700 h 575734"/>
                <a:gd name="connsiteX18" fmla="*/ 152400 w 207433"/>
                <a:gd name="connsiteY18" fmla="*/ 84667 h 575734"/>
                <a:gd name="connsiteX19" fmla="*/ 105833 w 207433"/>
                <a:gd name="connsiteY19" fmla="*/ 42334 h 575734"/>
                <a:gd name="connsiteX20" fmla="*/ 88900 w 207433"/>
                <a:gd name="connsiteY20" fmla="*/ 67734 h 575734"/>
                <a:gd name="connsiteX21" fmla="*/ 46566 w 207433"/>
                <a:gd name="connsiteY21" fmla="*/ 29634 h 575734"/>
                <a:gd name="connsiteX22" fmla="*/ 0 w 207433"/>
                <a:gd name="connsiteY22" fmla="*/ 0 h 575734"/>
                <a:gd name="connsiteX23" fmla="*/ 0 w 207433"/>
                <a:gd name="connsiteY23" fmla="*/ 0 h 575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7433" h="575734">
                  <a:moveTo>
                    <a:pt x="110066" y="575734"/>
                  </a:moveTo>
                  <a:lnTo>
                    <a:pt x="80433" y="571500"/>
                  </a:lnTo>
                  <a:lnTo>
                    <a:pt x="42333" y="567267"/>
                  </a:lnTo>
                  <a:lnTo>
                    <a:pt x="16933" y="516467"/>
                  </a:lnTo>
                  <a:lnTo>
                    <a:pt x="8466" y="440267"/>
                  </a:lnTo>
                  <a:lnTo>
                    <a:pt x="8466" y="410634"/>
                  </a:lnTo>
                  <a:lnTo>
                    <a:pt x="110066" y="406400"/>
                  </a:lnTo>
                  <a:lnTo>
                    <a:pt x="127000" y="385234"/>
                  </a:lnTo>
                  <a:lnTo>
                    <a:pt x="131233" y="347134"/>
                  </a:lnTo>
                  <a:lnTo>
                    <a:pt x="93133" y="321734"/>
                  </a:lnTo>
                  <a:lnTo>
                    <a:pt x="46566" y="321734"/>
                  </a:lnTo>
                  <a:lnTo>
                    <a:pt x="33866" y="270934"/>
                  </a:lnTo>
                  <a:lnTo>
                    <a:pt x="84666" y="249767"/>
                  </a:lnTo>
                  <a:lnTo>
                    <a:pt x="122766" y="245534"/>
                  </a:lnTo>
                  <a:lnTo>
                    <a:pt x="135466" y="224367"/>
                  </a:lnTo>
                  <a:lnTo>
                    <a:pt x="139700" y="173567"/>
                  </a:lnTo>
                  <a:lnTo>
                    <a:pt x="186266" y="152400"/>
                  </a:lnTo>
                  <a:lnTo>
                    <a:pt x="207433" y="139700"/>
                  </a:lnTo>
                  <a:lnTo>
                    <a:pt x="152400" y="84667"/>
                  </a:lnTo>
                  <a:lnTo>
                    <a:pt x="105833" y="42334"/>
                  </a:lnTo>
                  <a:lnTo>
                    <a:pt x="88900" y="67734"/>
                  </a:lnTo>
                  <a:lnTo>
                    <a:pt x="46566" y="29634"/>
                  </a:lnTo>
                  <a:lnTo>
                    <a:pt x="0" y="0"/>
                  </a:lnTo>
                  <a:lnTo>
                    <a:pt x="0" y="0"/>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32" name="Freeform 31"/>
            <p:cNvSpPr/>
            <p:nvPr/>
          </p:nvSpPr>
          <p:spPr>
            <a:xfrm>
              <a:off x="6751542" y="2809559"/>
              <a:ext cx="203229" cy="293715"/>
            </a:xfrm>
            <a:custGeom>
              <a:avLst/>
              <a:gdLst>
                <a:gd name="connsiteX0" fmla="*/ 50800 w 203200"/>
                <a:gd name="connsiteY0" fmla="*/ 275167 h 275167"/>
                <a:gd name="connsiteX1" fmla="*/ 76200 w 203200"/>
                <a:gd name="connsiteY1" fmla="*/ 245534 h 275167"/>
                <a:gd name="connsiteX2" fmla="*/ 55033 w 203200"/>
                <a:gd name="connsiteY2" fmla="*/ 194734 h 275167"/>
                <a:gd name="connsiteX3" fmla="*/ 55033 w 203200"/>
                <a:gd name="connsiteY3" fmla="*/ 156634 h 275167"/>
                <a:gd name="connsiteX4" fmla="*/ 84666 w 203200"/>
                <a:gd name="connsiteY4" fmla="*/ 131234 h 275167"/>
                <a:gd name="connsiteX5" fmla="*/ 194733 w 203200"/>
                <a:gd name="connsiteY5" fmla="*/ 127000 h 275167"/>
                <a:gd name="connsiteX6" fmla="*/ 203200 w 203200"/>
                <a:gd name="connsiteY6" fmla="*/ 97367 h 275167"/>
                <a:gd name="connsiteX7" fmla="*/ 131233 w 203200"/>
                <a:gd name="connsiteY7" fmla="*/ 101600 h 275167"/>
                <a:gd name="connsiteX8" fmla="*/ 67733 w 203200"/>
                <a:gd name="connsiteY8" fmla="*/ 59267 h 275167"/>
                <a:gd name="connsiteX9" fmla="*/ 16933 w 203200"/>
                <a:gd name="connsiteY9" fmla="*/ 16934 h 275167"/>
                <a:gd name="connsiteX10" fmla="*/ 0 w 203200"/>
                <a:gd name="connsiteY10" fmla="*/ 0 h 27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00" h="275167">
                  <a:moveTo>
                    <a:pt x="50800" y="275167"/>
                  </a:moveTo>
                  <a:lnTo>
                    <a:pt x="76200" y="245534"/>
                  </a:lnTo>
                  <a:lnTo>
                    <a:pt x="55033" y="194734"/>
                  </a:lnTo>
                  <a:lnTo>
                    <a:pt x="55033" y="156634"/>
                  </a:lnTo>
                  <a:lnTo>
                    <a:pt x="84666" y="131234"/>
                  </a:lnTo>
                  <a:lnTo>
                    <a:pt x="194733" y="127000"/>
                  </a:lnTo>
                  <a:lnTo>
                    <a:pt x="203200" y="97367"/>
                  </a:lnTo>
                  <a:lnTo>
                    <a:pt x="131233" y="101600"/>
                  </a:lnTo>
                  <a:lnTo>
                    <a:pt x="67733" y="59267"/>
                  </a:lnTo>
                  <a:lnTo>
                    <a:pt x="16933" y="16934"/>
                  </a:lnTo>
                  <a:lnTo>
                    <a:pt x="0" y="0"/>
                  </a:lnTo>
                </a:path>
              </a:pathLst>
            </a:cu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sp>
          <p:nvSpPr>
            <p:cNvPr id="33" name="Freeform 32"/>
            <p:cNvSpPr/>
            <p:nvPr/>
          </p:nvSpPr>
          <p:spPr>
            <a:xfrm>
              <a:off x="7383457" y="3336659"/>
              <a:ext cx="173062" cy="142888"/>
            </a:xfrm>
            <a:custGeom>
              <a:avLst/>
              <a:gdLst>
                <a:gd name="connsiteX0" fmla="*/ 29634 w 173567"/>
                <a:gd name="connsiteY0" fmla="*/ 122766 h 143933"/>
                <a:gd name="connsiteX1" fmla="*/ 8467 w 173567"/>
                <a:gd name="connsiteY1" fmla="*/ 38100 h 143933"/>
                <a:gd name="connsiteX2" fmla="*/ 0 w 173567"/>
                <a:gd name="connsiteY2" fmla="*/ 0 h 143933"/>
                <a:gd name="connsiteX3" fmla="*/ 46567 w 173567"/>
                <a:gd name="connsiteY3" fmla="*/ 0 h 143933"/>
                <a:gd name="connsiteX4" fmla="*/ 46567 w 173567"/>
                <a:gd name="connsiteY4" fmla="*/ 0 h 143933"/>
                <a:gd name="connsiteX5" fmla="*/ 114300 w 173567"/>
                <a:gd name="connsiteY5" fmla="*/ 42333 h 143933"/>
                <a:gd name="connsiteX6" fmla="*/ 173567 w 173567"/>
                <a:gd name="connsiteY6" fmla="*/ 67733 h 143933"/>
                <a:gd name="connsiteX7" fmla="*/ 173567 w 173567"/>
                <a:gd name="connsiteY7" fmla="*/ 110066 h 143933"/>
                <a:gd name="connsiteX8" fmla="*/ 122767 w 173567"/>
                <a:gd name="connsiteY8" fmla="*/ 101600 h 143933"/>
                <a:gd name="connsiteX9" fmla="*/ 93134 w 173567"/>
                <a:gd name="connsiteY9" fmla="*/ 143933 h 143933"/>
                <a:gd name="connsiteX10" fmla="*/ 29634 w 173567"/>
                <a:gd name="connsiteY10" fmla="*/ 122766 h 14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567" h="143933">
                  <a:moveTo>
                    <a:pt x="29634" y="122766"/>
                  </a:moveTo>
                  <a:cubicBezTo>
                    <a:pt x="8108" y="40968"/>
                    <a:pt x="8467" y="70057"/>
                    <a:pt x="8467" y="38100"/>
                  </a:cubicBezTo>
                  <a:lnTo>
                    <a:pt x="0" y="0"/>
                  </a:lnTo>
                  <a:cubicBezTo>
                    <a:pt x="49343" y="8971"/>
                    <a:pt x="46567" y="24243"/>
                    <a:pt x="46567" y="0"/>
                  </a:cubicBezTo>
                  <a:lnTo>
                    <a:pt x="46567" y="0"/>
                  </a:lnTo>
                  <a:lnTo>
                    <a:pt x="114300" y="42333"/>
                  </a:lnTo>
                  <a:lnTo>
                    <a:pt x="173567" y="67733"/>
                  </a:lnTo>
                  <a:lnTo>
                    <a:pt x="173567" y="110066"/>
                  </a:lnTo>
                  <a:lnTo>
                    <a:pt x="122767" y="101600"/>
                  </a:lnTo>
                  <a:lnTo>
                    <a:pt x="93134" y="143933"/>
                  </a:lnTo>
                  <a:lnTo>
                    <a:pt x="29634" y="122766"/>
                  </a:lnTo>
                  <a:close/>
                </a:path>
              </a:pathLst>
            </a:custGeom>
            <a:solidFill>
              <a:srgbClr val="FFFFFF"/>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4" name="Freeform 33"/>
            <p:cNvSpPr/>
            <p:nvPr/>
          </p:nvSpPr>
          <p:spPr>
            <a:xfrm>
              <a:off x="6718199" y="3158842"/>
              <a:ext cx="177825" cy="173054"/>
            </a:xfrm>
            <a:custGeom>
              <a:avLst/>
              <a:gdLst>
                <a:gd name="connsiteX0" fmla="*/ 177800 w 177800"/>
                <a:gd name="connsiteY0" fmla="*/ 122766 h 173566"/>
                <a:gd name="connsiteX1" fmla="*/ 118533 w 177800"/>
                <a:gd name="connsiteY1" fmla="*/ 88900 h 173566"/>
                <a:gd name="connsiteX2" fmla="*/ 80433 w 177800"/>
                <a:gd name="connsiteY2" fmla="*/ 33866 h 173566"/>
                <a:gd name="connsiteX3" fmla="*/ 29633 w 177800"/>
                <a:gd name="connsiteY3" fmla="*/ 0 h 173566"/>
                <a:gd name="connsiteX4" fmla="*/ 12700 w 177800"/>
                <a:gd name="connsiteY4" fmla="*/ 21166 h 173566"/>
                <a:gd name="connsiteX5" fmla="*/ 12700 w 177800"/>
                <a:gd name="connsiteY5" fmla="*/ 63500 h 173566"/>
                <a:gd name="connsiteX6" fmla="*/ 12700 w 177800"/>
                <a:gd name="connsiteY6" fmla="*/ 93133 h 173566"/>
                <a:gd name="connsiteX7" fmla="*/ 0 w 177800"/>
                <a:gd name="connsiteY7" fmla="*/ 114300 h 173566"/>
                <a:gd name="connsiteX8" fmla="*/ 0 w 177800"/>
                <a:gd name="connsiteY8" fmla="*/ 152400 h 173566"/>
                <a:gd name="connsiteX9" fmla="*/ 29633 w 177800"/>
                <a:gd name="connsiteY9" fmla="*/ 160866 h 173566"/>
                <a:gd name="connsiteX10" fmla="*/ 59267 w 177800"/>
                <a:gd name="connsiteY10" fmla="*/ 131233 h 173566"/>
                <a:gd name="connsiteX11" fmla="*/ 59267 w 177800"/>
                <a:gd name="connsiteY11" fmla="*/ 84666 h 173566"/>
                <a:gd name="connsiteX12" fmla="*/ 88900 w 177800"/>
                <a:gd name="connsiteY12" fmla="*/ 97366 h 173566"/>
                <a:gd name="connsiteX13" fmla="*/ 88900 w 177800"/>
                <a:gd name="connsiteY13" fmla="*/ 143933 h 173566"/>
                <a:gd name="connsiteX14" fmla="*/ 105833 w 177800"/>
                <a:gd name="connsiteY14" fmla="*/ 173566 h 173566"/>
                <a:gd name="connsiteX15" fmla="*/ 143933 w 177800"/>
                <a:gd name="connsiteY15" fmla="*/ 165100 h 173566"/>
                <a:gd name="connsiteX16" fmla="*/ 177800 w 177800"/>
                <a:gd name="connsiteY16" fmla="*/ 122766 h 173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00" h="173566">
                  <a:moveTo>
                    <a:pt x="177800" y="122766"/>
                  </a:moveTo>
                  <a:lnTo>
                    <a:pt x="118533" y="88900"/>
                  </a:lnTo>
                  <a:lnTo>
                    <a:pt x="80433" y="33866"/>
                  </a:lnTo>
                  <a:lnTo>
                    <a:pt x="29633" y="0"/>
                  </a:lnTo>
                  <a:lnTo>
                    <a:pt x="12700" y="21166"/>
                  </a:lnTo>
                  <a:lnTo>
                    <a:pt x="12700" y="63500"/>
                  </a:lnTo>
                  <a:lnTo>
                    <a:pt x="12700" y="93133"/>
                  </a:lnTo>
                  <a:lnTo>
                    <a:pt x="0" y="114300"/>
                  </a:lnTo>
                  <a:lnTo>
                    <a:pt x="0" y="152400"/>
                  </a:lnTo>
                  <a:lnTo>
                    <a:pt x="29633" y="160866"/>
                  </a:lnTo>
                  <a:lnTo>
                    <a:pt x="59267" y="131233"/>
                  </a:lnTo>
                  <a:lnTo>
                    <a:pt x="59267" y="84666"/>
                  </a:lnTo>
                  <a:lnTo>
                    <a:pt x="88900" y="97366"/>
                  </a:lnTo>
                  <a:lnTo>
                    <a:pt x="88900" y="143933"/>
                  </a:lnTo>
                  <a:lnTo>
                    <a:pt x="105833" y="173566"/>
                  </a:lnTo>
                  <a:lnTo>
                    <a:pt x="143933" y="165100"/>
                  </a:lnTo>
                  <a:lnTo>
                    <a:pt x="177800" y="122766"/>
                  </a:lnTo>
                  <a:close/>
                </a:path>
              </a:pathLst>
            </a:custGeom>
            <a:solidFill>
              <a:srgbClr val="FFFFFF"/>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5" name="Freeform 34"/>
            <p:cNvSpPr/>
            <p:nvPr/>
          </p:nvSpPr>
          <p:spPr>
            <a:xfrm>
              <a:off x="7500949" y="3273153"/>
              <a:ext cx="203229" cy="188931"/>
            </a:xfrm>
            <a:custGeom>
              <a:avLst/>
              <a:gdLst>
                <a:gd name="connsiteX0" fmla="*/ 0 w 203200"/>
                <a:gd name="connsiteY0" fmla="*/ 0 h 190500"/>
                <a:gd name="connsiteX1" fmla="*/ 46566 w 203200"/>
                <a:gd name="connsiteY1" fmla="*/ 80433 h 190500"/>
                <a:gd name="connsiteX2" fmla="*/ 139700 w 203200"/>
                <a:gd name="connsiteY2" fmla="*/ 156633 h 190500"/>
                <a:gd name="connsiteX3" fmla="*/ 203200 w 203200"/>
                <a:gd name="connsiteY3" fmla="*/ 190500 h 190500"/>
                <a:gd name="connsiteX4" fmla="*/ 135466 w 203200"/>
                <a:gd name="connsiteY4" fmla="*/ 93133 h 190500"/>
                <a:gd name="connsiteX5" fmla="*/ 59266 w 203200"/>
                <a:gd name="connsiteY5" fmla="*/ 42333 h 190500"/>
                <a:gd name="connsiteX6" fmla="*/ 0 w 203200"/>
                <a:gd name="connsiteY6" fmla="*/ 0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3200" h="190500">
                  <a:moveTo>
                    <a:pt x="0" y="0"/>
                  </a:moveTo>
                  <a:lnTo>
                    <a:pt x="46566" y="80433"/>
                  </a:lnTo>
                  <a:lnTo>
                    <a:pt x="139700" y="156633"/>
                  </a:lnTo>
                  <a:lnTo>
                    <a:pt x="203200" y="190500"/>
                  </a:lnTo>
                  <a:lnTo>
                    <a:pt x="135466" y="93133"/>
                  </a:lnTo>
                  <a:lnTo>
                    <a:pt x="59266" y="42333"/>
                  </a:lnTo>
                  <a:lnTo>
                    <a:pt x="0" y="0"/>
                  </a:lnTo>
                  <a:close/>
                </a:path>
              </a:pathLst>
            </a:custGeom>
            <a:solidFill>
              <a:srgbClr val="FFFFFF"/>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36" name="Freeform 35"/>
            <p:cNvSpPr/>
            <p:nvPr/>
          </p:nvSpPr>
          <p:spPr>
            <a:xfrm>
              <a:off x="7843898" y="4871915"/>
              <a:ext cx="136544" cy="342932"/>
            </a:xfrm>
            <a:custGeom>
              <a:avLst/>
              <a:gdLst>
                <a:gd name="connsiteX0" fmla="*/ 135466 w 135466"/>
                <a:gd name="connsiteY0" fmla="*/ 0 h 342900"/>
                <a:gd name="connsiteX1" fmla="*/ 80433 w 135466"/>
                <a:gd name="connsiteY1" fmla="*/ 165100 h 342900"/>
                <a:gd name="connsiteX2" fmla="*/ 33866 w 135466"/>
                <a:gd name="connsiteY2" fmla="*/ 296333 h 342900"/>
                <a:gd name="connsiteX3" fmla="*/ 0 w 135466"/>
                <a:gd name="connsiteY3" fmla="*/ 342900 h 342900"/>
                <a:gd name="connsiteX4" fmla="*/ 55033 w 135466"/>
                <a:gd name="connsiteY4" fmla="*/ 275166 h 342900"/>
                <a:gd name="connsiteX5" fmla="*/ 101600 w 135466"/>
                <a:gd name="connsiteY5" fmla="*/ 186266 h 342900"/>
                <a:gd name="connsiteX6" fmla="*/ 131233 w 135466"/>
                <a:gd name="connsiteY6" fmla="*/ 105833 h 342900"/>
                <a:gd name="connsiteX7" fmla="*/ 135466 w 135466"/>
                <a:gd name="connsiteY7" fmla="*/ 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466" h="342900">
                  <a:moveTo>
                    <a:pt x="135466" y="0"/>
                  </a:moveTo>
                  <a:lnTo>
                    <a:pt x="80433" y="165100"/>
                  </a:lnTo>
                  <a:lnTo>
                    <a:pt x="33866" y="296333"/>
                  </a:lnTo>
                  <a:lnTo>
                    <a:pt x="0" y="342900"/>
                  </a:lnTo>
                  <a:lnTo>
                    <a:pt x="55033" y="275166"/>
                  </a:lnTo>
                  <a:lnTo>
                    <a:pt x="101600" y="186266"/>
                  </a:lnTo>
                  <a:lnTo>
                    <a:pt x="131233" y="105833"/>
                  </a:lnTo>
                  <a:lnTo>
                    <a:pt x="135466" y="0"/>
                  </a:lnTo>
                  <a:close/>
                </a:path>
              </a:pathLst>
            </a:custGeom>
            <a:solidFill>
              <a:srgbClr val="FFFFFF"/>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22560" name="Picture 11" descr="latex-image-1.pdf"/>
            <p:cNvPicPr>
              <a:picLocks noChangeAspect="1"/>
            </p:cNvPicPr>
            <p:nvPr/>
          </p:nvPicPr>
          <p:blipFill>
            <a:blip r:embed="rId3"/>
            <a:srcRect/>
            <a:stretch>
              <a:fillRect/>
            </a:stretch>
          </p:blipFill>
          <p:spPr bwMode="auto">
            <a:xfrm>
              <a:off x="3717397" y="1308631"/>
              <a:ext cx="660400" cy="127000"/>
            </a:xfrm>
            <a:prstGeom prst="rect">
              <a:avLst/>
            </a:prstGeom>
            <a:noFill/>
            <a:ln w="9525">
              <a:noFill/>
              <a:miter lim="800000"/>
              <a:headEnd/>
              <a:tailEnd/>
            </a:ln>
          </p:spPr>
        </p:pic>
        <p:pic>
          <p:nvPicPr>
            <p:cNvPr id="22561" name="Picture 12" descr="latex-image-1.pdf"/>
            <p:cNvPicPr>
              <a:picLocks noChangeAspect="1"/>
            </p:cNvPicPr>
            <p:nvPr/>
          </p:nvPicPr>
          <p:blipFill>
            <a:blip r:embed="rId4"/>
            <a:srcRect/>
            <a:stretch>
              <a:fillRect/>
            </a:stretch>
          </p:blipFill>
          <p:spPr bwMode="auto">
            <a:xfrm>
              <a:off x="4894263" y="681038"/>
              <a:ext cx="660400" cy="127000"/>
            </a:xfrm>
            <a:prstGeom prst="rect">
              <a:avLst/>
            </a:prstGeom>
            <a:noFill/>
            <a:ln w="9525">
              <a:noFill/>
              <a:miter lim="800000"/>
              <a:headEnd/>
              <a:tailEnd/>
            </a:ln>
          </p:spPr>
        </p:pic>
        <p:pic>
          <p:nvPicPr>
            <p:cNvPr id="22562" name="Picture 13" descr="latex-image-1.pdf"/>
            <p:cNvPicPr>
              <a:picLocks noChangeAspect="1"/>
            </p:cNvPicPr>
            <p:nvPr/>
          </p:nvPicPr>
          <p:blipFill>
            <a:blip r:embed="rId5"/>
            <a:srcRect/>
            <a:stretch>
              <a:fillRect/>
            </a:stretch>
          </p:blipFill>
          <p:spPr bwMode="auto">
            <a:xfrm>
              <a:off x="6350000" y="529696"/>
              <a:ext cx="660400" cy="127000"/>
            </a:xfrm>
            <a:prstGeom prst="rect">
              <a:avLst/>
            </a:prstGeom>
            <a:noFill/>
            <a:ln w="9525">
              <a:noFill/>
              <a:miter lim="800000"/>
              <a:headEnd/>
              <a:tailEnd/>
            </a:ln>
          </p:spPr>
        </p:pic>
        <p:pic>
          <p:nvPicPr>
            <p:cNvPr id="22563" name="Picture 14" descr="latex-image-1.pdf"/>
            <p:cNvPicPr>
              <a:picLocks noChangeAspect="1"/>
            </p:cNvPicPr>
            <p:nvPr/>
          </p:nvPicPr>
          <p:blipFill>
            <a:blip r:embed="rId6"/>
            <a:srcRect/>
            <a:stretch>
              <a:fillRect/>
            </a:stretch>
          </p:blipFill>
          <p:spPr bwMode="auto">
            <a:xfrm>
              <a:off x="7562850" y="1248305"/>
              <a:ext cx="673100" cy="127000"/>
            </a:xfrm>
            <a:prstGeom prst="rect">
              <a:avLst/>
            </a:prstGeom>
            <a:noFill/>
            <a:ln w="9525">
              <a:noFill/>
              <a:miter lim="800000"/>
              <a:headEnd/>
              <a:tailEnd/>
            </a:ln>
          </p:spPr>
        </p:pic>
        <p:pic>
          <p:nvPicPr>
            <p:cNvPr id="22564" name="Picture 15" descr="latex-image-1.pdf"/>
            <p:cNvPicPr>
              <a:picLocks noChangeAspect="1"/>
            </p:cNvPicPr>
            <p:nvPr/>
          </p:nvPicPr>
          <p:blipFill>
            <a:blip r:embed="rId7"/>
            <a:srcRect/>
            <a:stretch>
              <a:fillRect/>
            </a:stretch>
          </p:blipFill>
          <p:spPr bwMode="auto">
            <a:xfrm>
              <a:off x="6795030" y="2205038"/>
              <a:ext cx="177800" cy="127000"/>
            </a:xfrm>
            <a:prstGeom prst="rect">
              <a:avLst/>
            </a:prstGeom>
            <a:noFill/>
            <a:ln w="9525">
              <a:noFill/>
              <a:miter lim="800000"/>
              <a:headEnd/>
              <a:tailEnd/>
            </a:ln>
          </p:spPr>
        </p:pic>
        <p:pic>
          <p:nvPicPr>
            <p:cNvPr id="22565" name="Picture 16" descr="latex-image-1.pdf"/>
            <p:cNvPicPr>
              <a:picLocks noChangeAspect="1"/>
            </p:cNvPicPr>
            <p:nvPr/>
          </p:nvPicPr>
          <p:blipFill>
            <a:blip r:embed="rId8"/>
            <a:srcRect/>
            <a:stretch>
              <a:fillRect/>
            </a:stretch>
          </p:blipFill>
          <p:spPr bwMode="auto">
            <a:xfrm>
              <a:off x="5795963" y="1993900"/>
              <a:ext cx="177800" cy="127000"/>
            </a:xfrm>
            <a:prstGeom prst="rect">
              <a:avLst/>
            </a:prstGeom>
            <a:noFill/>
            <a:ln w="9525">
              <a:noFill/>
              <a:miter lim="800000"/>
              <a:headEnd/>
              <a:tailEnd/>
            </a:ln>
          </p:spPr>
        </p:pic>
        <p:pic>
          <p:nvPicPr>
            <p:cNvPr id="22566" name="Picture 17" descr="latex-image-1.pdf"/>
            <p:cNvPicPr>
              <a:picLocks noChangeAspect="1"/>
            </p:cNvPicPr>
            <p:nvPr/>
          </p:nvPicPr>
          <p:blipFill>
            <a:blip r:embed="rId9"/>
            <a:srcRect/>
            <a:stretch>
              <a:fillRect/>
            </a:stretch>
          </p:blipFill>
          <p:spPr bwMode="auto">
            <a:xfrm>
              <a:off x="5000095" y="2027766"/>
              <a:ext cx="177800" cy="127000"/>
            </a:xfrm>
            <a:prstGeom prst="rect">
              <a:avLst/>
            </a:prstGeom>
            <a:noFill/>
            <a:ln w="9525">
              <a:noFill/>
              <a:miter lim="800000"/>
              <a:headEnd/>
              <a:tailEnd/>
            </a:ln>
          </p:spPr>
        </p:pic>
        <p:pic>
          <p:nvPicPr>
            <p:cNvPr id="22567" name="Picture 18" descr="latex-image-1.pdf"/>
            <p:cNvPicPr>
              <a:picLocks noChangeAspect="1"/>
            </p:cNvPicPr>
            <p:nvPr/>
          </p:nvPicPr>
          <p:blipFill>
            <a:blip r:embed="rId10"/>
            <a:srcRect/>
            <a:stretch>
              <a:fillRect/>
            </a:stretch>
          </p:blipFill>
          <p:spPr bwMode="auto">
            <a:xfrm>
              <a:off x="4330700" y="2459038"/>
              <a:ext cx="177800" cy="127000"/>
            </a:xfrm>
            <a:prstGeom prst="rect">
              <a:avLst/>
            </a:prstGeom>
            <a:noFill/>
            <a:ln w="9525">
              <a:noFill/>
              <a:miter lim="800000"/>
              <a:headEnd/>
              <a:tailEnd/>
            </a:ln>
          </p:spPr>
        </p:pic>
        <p:pic>
          <p:nvPicPr>
            <p:cNvPr id="22568" name="Picture 57" descr="latex-image-1.pdf"/>
            <p:cNvPicPr>
              <a:picLocks noChangeAspect="1"/>
            </p:cNvPicPr>
            <p:nvPr/>
          </p:nvPicPr>
          <p:blipFill>
            <a:blip r:embed="rId11"/>
            <a:srcRect/>
            <a:stretch>
              <a:fillRect/>
            </a:stretch>
          </p:blipFill>
          <p:spPr bwMode="auto">
            <a:xfrm>
              <a:off x="4076172" y="3179233"/>
              <a:ext cx="533400" cy="127000"/>
            </a:xfrm>
            <a:prstGeom prst="rect">
              <a:avLst/>
            </a:prstGeom>
            <a:noFill/>
            <a:ln w="9525">
              <a:noFill/>
              <a:miter lim="800000"/>
              <a:headEnd/>
              <a:tailEnd/>
            </a:ln>
          </p:spPr>
        </p:pic>
        <p:cxnSp>
          <p:nvCxnSpPr>
            <p:cNvPr id="60" name="Straight Arrow Connector 59"/>
            <p:cNvCxnSpPr>
              <a:endCxn id="20" idx="2"/>
            </p:cNvCxnSpPr>
            <p:nvPr/>
          </p:nvCxnSpPr>
          <p:spPr>
            <a:xfrm>
              <a:off x="4614463" y="3293793"/>
              <a:ext cx="558880" cy="185754"/>
            </a:xfrm>
            <a:prstGeom prst="straightConnector1">
              <a:avLst/>
            </a:prstGeom>
            <a:ln w="12700" cap="flat" cmpd="sng" algn="ctr">
              <a:solidFill>
                <a:schemeClr val="tx1"/>
              </a:solidFill>
              <a:prstDash val="solid"/>
              <a:round/>
              <a:headEnd type="none" w="med" len="med"/>
              <a:tailEnd type="triangle" w="sm" len="med"/>
            </a:ln>
            <a:effectLst/>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title"/>
          </p:nvPr>
        </p:nvSpPr>
        <p:spPr>
          <a:xfrm>
            <a:off x="457200" y="195972"/>
            <a:ext cx="8229600" cy="624403"/>
          </a:xfrm>
        </p:spPr>
        <p:txBody>
          <a:bodyPr/>
          <a:lstStyle/>
          <a:p>
            <a:r>
              <a:rPr lang="en-US" sz="3600" dirty="0"/>
              <a:t>Global Positioning System</a:t>
            </a:r>
          </a:p>
        </p:txBody>
      </p:sp>
      <p:sp>
        <p:nvSpPr>
          <p:cNvPr id="4" name="Content Placeholder 3"/>
          <p:cNvSpPr>
            <a:spLocks noGrp="1"/>
          </p:cNvSpPr>
          <p:nvPr>
            <p:ph idx="1"/>
          </p:nvPr>
        </p:nvSpPr>
        <p:spPr>
          <a:xfrm>
            <a:off x="311099" y="876896"/>
            <a:ext cx="4285485" cy="5607770"/>
          </a:xfrm>
        </p:spPr>
        <p:txBody>
          <a:bodyPr/>
          <a:lstStyle/>
          <a:p>
            <a:pPr marL="280988" indent="-280988"/>
            <a:r>
              <a:rPr lang="en-US" sz="2000" dirty="0"/>
              <a:t>24 satellites orbiting the earth</a:t>
            </a:r>
          </a:p>
          <a:p>
            <a:pPr marL="280988" indent="-280988"/>
            <a:r>
              <a:rPr lang="en-US" sz="2000" dirty="0"/>
              <a:t>Altitude 20,180 km</a:t>
            </a:r>
          </a:p>
          <a:p>
            <a:pPr marL="280988" indent="-280988"/>
            <a:r>
              <a:rPr lang="en-US" sz="2000" dirty="0"/>
              <a:t>Any point on Earth’s surface can be seen by at least 4 satellites at all times</a:t>
            </a:r>
          </a:p>
          <a:p>
            <a:pPr marL="280988" indent="-280988"/>
            <a:r>
              <a:rPr lang="en-US" sz="2000" dirty="0"/>
              <a:t>Time of flight of radio signal from 4 satellites to receiver used to </a:t>
            </a:r>
            <a:r>
              <a:rPr lang="en-US" sz="2000" dirty="0" err="1"/>
              <a:t>trilaterate</a:t>
            </a:r>
            <a:r>
              <a:rPr lang="en-US" sz="2000" dirty="0"/>
              <a:t> location of receiver in 3 dimensions</a:t>
            </a:r>
          </a:p>
          <a:p>
            <a:pPr marL="280988" indent="-280988"/>
            <a:r>
              <a:rPr lang="en-US" sz="2000" dirty="0"/>
              <a:t>4 range measurements needed to account for clock offset error</a:t>
            </a:r>
          </a:p>
          <a:p>
            <a:pPr marL="280988" indent="-280988"/>
            <a:r>
              <a:rPr lang="en-US" sz="2000" dirty="0"/>
              <a:t>4 nonlinear equations in 4 unknowns results:</a:t>
            </a:r>
          </a:p>
          <a:p>
            <a:pPr marL="681038" lvl="1" indent="-280988"/>
            <a:r>
              <a:rPr lang="en-US" sz="1600" dirty="0"/>
              <a:t>latitude</a:t>
            </a:r>
          </a:p>
          <a:p>
            <a:pPr marL="681038" lvl="1" indent="-280988"/>
            <a:r>
              <a:rPr lang="en-US" sz="1600" dirty="0"/>
              <a:t>longitude</a:t>
            </a:r>
          </a:p>
          <a:p>
            <a:pPr marL="681038" lvl="1" indent="-280988"/>
            <a:r>
              <a:rPr lang="en-US" sz="1600" dirty="0"/>
              <a:t>altitude</a:t>
            </a:r>
          </a:p>
          <a:p>
            <a:pPr marL="681038" lvl="1" indent="-280988"/>
            <a:r>
              <a:rPr lang="en-US" sz="1600" dirty="0"/>
              <a:t>receiver clock time offset </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Error Sources</a:t>
            </a:r>
          </a:p>
        </p:txBody>
      </p:sp>
      <p:sp>
        <p:nvSpPr>
          <p:cNvPr id="3" name="Content Placeholder 2"/>
          <p:cNvSpPr>
            <a:spLocks noGrp="1"/>
          </p:cNvSpPr>
          <p:nvPr>
            <p:ph idx="1"/>
          </p:nvPr>
        </p:nvSpPr>
        <p:spPr>
          <a:xfrm>
            <a:off x="457200" y="856576"/>
            <a:ext cx="8432218" cy="5718740"/>
          </a:xfrm>
        </p:spPr>
        <p:txBody>
          <a:bodyPr/>
          <a:lstStyle/>
          <a:p>
            <a:pPr>
              <a:spcBef>
                <a:spcPts val="800"/>
              </a:spcBef>
            </a:pPr>
            <a:r>
              <a:rPr lang="en-US" sz="2400" dirty="0"/>
              <a:t>Time of flight of radio signal from satellite to receiver used to calculate </a:t>
            </a:r>
            <a:r>
              <a:rPr lang="en-US" sz="2400" dirty="0" err="1"/>
              <a:t>pseudorange</a:t>
            </a:r>
            <a:endParaRPr lang="en-US" sz="2400" dirty="0"/>
          </a:p>
          <a:p>
            <a:pPr lvl="1">
              <a:spcBef>
                <a:spcPts val="800"/>
              </a:spcBef>
            </a:pPr>
            <a:r>
              <a:rPr lang="en-US" sz="2000" dirty="0"/>
              <a:t>Called </a:t>
            </a:r>
            <a:r>
              <a:rPr lang="en-US" sz="2000" dirty="0" err="1"/>
              <a:t>pseudorange</a:t>
            </a:r>
            <a:r>
              <a:rPr lang="en-US" sz="2000" dirty="0"/>
              <a:t> to distinguish it from true range</a:t>
            </a:r>
          </a:p>
          <a:p>
            <a:pPr>
              <a:spcBef>
                <a:spcPts val="800"/>
              </a:spcBef>
            </a:pPr>
            <a:r>
              <a:rPr lang="en-US" sz="2400" dirty="0"/>
              <a:t>Numerous sources of error in time of flight measurement:</a:t>
            </a:r>
          </a:p>
          <a:p>
            <a:pPr lvl="1">
              <a:spcBef>
                <a:spcPts val="800"/>
              </a:spcBef>
            </a:pPr>
            <a:r>
              <a:rPr lang="en-US" sz="2000" dirty="0"/>
              <a:t>Ephemeris Data – errors in satellite location</a:t>
            </a:r>
          </a:p>
          <a:p>
            <a:pPr lvl="1">
              <a:spcBef>
                <a:spcPts val="800"/>
              </a:spcBef>
            </a:pPr>
            <a:r>
              <a:rPr lang="en-US" sz="2000" dirty="0"/>
              <a:t>Satellite Clock – due to clock drift</a:t>
            </a:r>
          </a:p>
          <a:p>
            <a:pPr lvl="1">
              <a:spcBef>
                <a:spcPts val="800"/>
              </a:spcBef>
            </a:pPr>
            <a:r>
              <a:rPr lang="en-US" sz="2000" dirty="0"/>
              <a:t>Ionosphere – upper atmosphere, free electrons slow transmission of GPS signal</a:t>
            </a:r>
          </a:p>
          <a:p>
            <a:pPr lvl="1">
              <a:spcBef>
                <a:spcPts val="800"/>
              </a:spcBef>
            </a:pPr>
            <a:r>
              <a:rPr lang="en-US" sz="2000" dirty="0"/>
              <a:t>Troposphere – lower atmosphere, weather (temperature and density) affect speed of light, GPS signal transmission</a:t>
            </a:r>
          </a:p>
          <a:p>
            <a:pPr lvl="1">
              <a:spcBef>
                <a:spcPts val="800"/>
              </a:spcBef>
            </a:pPr>
            <a:r>
              <a:rPr lang="en-US" sz="2000" dirty="0"/>
              <a:t>Multipath Reception – signals not following direct path</a:t>
            </a:r>
          </a:p>
          <a:p>
            <a:pPr lvl="1">
              <a:spcBef>
                <a:spcPts val="800"/>
              </a:spcBef>
            </a:pPr>
            <a:r>
              <a:rPr lang="en-US" sz="2000" dirty="0"/>
              <a:t>Receiver Measurement – limitations in accuracy of receiver timing</a:t>
            </a:r>
          </a:p>
          <a:p>
            <a:pPr>
              <a:spcBef>
                <a:spcPts val="800"/>
              </a:spcBef>
            </a:pPr>
            <a:r>
              <a:rPr lang="en-US" sz="2400" dirty="0"/>
              <a:t>Small timing errors can result in large position errors</a:t>
            </a:r>
          </a:p>
          <a:p>
            <a:pPr lvl="1">
              <a:spcBef>
                <a:spcPts val="800"/>
              </a:spcBef>
            </a:pPr>
            <a:r>
              <a:rPr lang="en-US" sz="2000" dirty="0"/>
              <a:t>10 ns timing error </a:t>
            </a:r>
            <a:r>
              <a:rPr lang="en-US" sz="2000" dirty="0">
                <a:sym typeface="Wingdings"/>
              </a:rPr>
              <a:t> 3 m </a:t>
            </a:r>
            <a:r>
              <a:rPr lang="en-US" sz="2000" dirty="0" err="1">
                <a:sym typeface="Wingdings"/>
              </a:rPr>
              <a:t>pseudorange</a:t>
            </a:r>
            <a:r>
              <a:rPr lang="en-US" sz="2000" dirty="0">
                <a:sym typeface="Wingdings"/>
              </a:rPr>
              <a:t> error</a:t>
            </a:r>
            <a:endParaRPr lang="en-US" sz="2000" dirty="0"/>
          </a:p>
          <a:p>
            <a:pPr lvl="1">
              <a:spcBef>
                <a:spcPts val="800"/>
              </a:spcBef>
            </a:pPr>
            <a:endParaRPr lang="en-US" sz="2000" dirty="0"/>
          </a:p>
          <a:p>
            <a:pPr lvl="1">
              <a:spcBef>
                <a:spcPts val="800"/>
              </a:spcBef>
            </a:pPr>
            <a:endParaRPr lang="en-US" sz="2000" dirty="0"/>
          </a:p>
        </p:txBody>
      </p:sp>
    </p:spTree>
    <p:extLst>
      <p:ext uri="{BB962C8B-B14F-4D97-AF65-F5344CB8AC3E}">
        <p14:creationId xmlns:p14="http://schemas.microsoft.com/office/powerpoint/2010/main" val="2414848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Error Characterization</a:t>
            </a:r>
          </a:p>
        </p:txBody>
      </p:sp>
      <p:sp>
        <p:nvSpPr>
          <p:cNvPr id="3" name="Content Placeholder 2"/>
          <p:cNvSpPr>
            <a:spLocks noGrp="1"/>
          </p:cNvSpPr>
          <p:nvPr>
            <p:ph idx="1"/>
          </p:nvPr>
        </p:nvSpPr>
        <p:spPr>
          <a:xfrm>
            <a:off x="642150" y="954695"/>
            <a:ext cx="8229600" cy="2448106"/>
          </a:xfrm>
        </p:spPr>
        <p:txBody>
          <a:bodyPr/>
          <a:lstStyle/>
          <a:p>
            <a:pPr>
              <a:spcBef>
                <a:spcPts val="800"/>
              </a:spcBef>
            </a:pPr>
            <a:r>
              <a:rPr lang="en-US" sz="2400" dirty="0"/>
              <a:t>Cumulative effect of GPS </a:t>
            </a:r>
            <a:r>
              <a:rPr lang="en-US" sz="2400" dirty="0" err="1"/>
              <a:t>pseudorange</a:t>
            </a:r>
            <a:r>
              <a:rPr lang="en-US" sz="2400" dirty="0"/>
              <a:t> errors is described by user equivalent range error (UERE)</a:t>
            </a:r>
          </a:p>
          <a:p>
            <a:pPr>
              <a:spcBef>
                <a:spcPts val="800"/>
              </a:spcBef>
            </a:pPr>
            <a:r>
              <a:rPr lang="en-US" sz="2400" dirty="0"/>
              <a:t>UERE has two components</a:t>
            </a:r>
          </a:p>
          <a:p>
            <a:pPr lvl="1">
              <a:spcBef>
                <a:spcPts val="800"/>
              </a:spcBef>
            </a:pPr>
            <a:r>
              <a:rPr lang="en-US" sz="2000" dirty="0"/>
              <a:t>Bias</a:t>
            </a:r>
          </a:p>
          <a:p>
            <a:pPr lvl="1">
              <a:spcBef>
                <a:spcPts val="800"/>
              </a:spcBef>
            </a:pPr>
            <a:r>
              <a:rPr lang="en-US" sz="2000" dirty="0"/>
              <a:t>Random</a:t>
            </a:r>
          </a:p>
          <a:p>
            <a:pPr lvl="1">
              <a:spcBef>
                <a:spcPts val="800"/>
              </a:spcBef>
            </a:pPr>
            <a:endParaRPr lang="en-US" sz="2000" dirty="0"/>
          </a:p>
        </p:txBody>
      </p:sp>
      <p:pic>
        <p:nvPicPr>
          <p:cNvPr id="4" name="Picture 3"/>
          <p:cNvPicPr>
            <a:picLocks noChangeAspect="1"/>
          </p:cNvPicPr>
          <p:nvPr/>
        </p:nvPicPr>
        <p:blipFill>
          <a:blip r:embed="rId2"/>
          <a:stretch>
            <a:fillRect/>
          </a:stretch>
        </p:blipFill>
        <p:spPr>
          <a:xfrm>
            <a:off x="1653460" y="3397345"/>
            <a:ext cx="5580291" cy="3054233"/>
          </a:xfrm>
          <a:prstGeom prst="rect">
            <a:avLst/>
          </a:prstGeom>
        </p:spPr>
      </p:pic>
      <p:pic>
        <p:nvPicPr>
          <p:cNvPr id="5" name="Picture 4"/>
          <p:cNvPicPr>
            <a:picLocks noChangeAspect="1"/>
          </p:cNvPicPr>
          <p:nvPr/>
        </p:nvPicPr>
        <p:blipFill>
          <a:blip r:embed="rId3"/>
          <a:stretch>
            <a:fillRect/>
          </a:stretch>
        </p:blipFill>
        <p:spPr>
          <a:xfrm>
            <a:off x="3809510" y="3205537"/>
            <a:ext cx="1513498" cy="324321"/>
          </a:xfrm>
          <a:prstGeom prst="rect">
            <a:avLst/>
          </a:prstGeom>
        </p:spPr>
      </p:pic>
    </p:spTree>
    <p:extLst>
      <p:ext uri="{BB962C8B-B14F-4D97-AF65-F5344CB8AC3E}">
        <p14:creationId xmlns:p14="http://schemas.microsoft.com/office/powerpoint/2010/main" val="24483403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Error Characterization</a:t>
            </a:r>
          </a:p>
        </p:txBody>
      </p:sp>
      <p:sp>
        <p:nvSpPr>
          <p:cNvPr id="3" name="Content Placeholder 2"/>
          <p:cNvSpPr>
            <a:spLocks noGrp="1"/>
          </p:cNvSpPr>
          <p:nvPr>
            <p:ph idx="1"/>
          </p:nvPr>
        </p:nvSpPr>
        <p:spPr>
          <a:xfrm>
            <a:off x="209605" y="967024"/>
            <a:ext cx="8630777" cy="5513746"/>
          </a:xfrm>
        </p:spPr>
        <p:txBody>
          <a:bodyPr/>
          <a:lstStyle/>
          <a:p>
            <a:pPr>
              <a:spcBef>
                <a:spcPts val="1272"/>
              </a:spcBef>
            </a:pPr>
            <a:r>
              <a:rPr lang="en-US" sz="2800" dirty="0"/>
              <a:t>Effect of satellite geometry on position calculation is expressed by Dilution of Precision (DOP)</a:t>
            </a:r>
          </a:p>
          <a:p>
            <a:pPr>
              <a:spcBef>
                <a:spcPts val="1272"/>
              </a:spcBef>
            </a:pPr>
            <a:r>
              <a:rPr lang="en-US" sz="2800" dirty="0"/>
              <a:t>Satellites close together </a:t>
            </a:r>
            <a:r>
              <a:rPr lang="en-US" sz="2800" dirty="0">
                <a:sym typeface="Wingdings"/>
              </a:rPr>
              <a:t> high DOP</a:t>
            </a:r>
          </a:p>
          <a:p>
            <a:pPr>
              <a:spcBef>
                <a:spcPts val="1272"/>
              </a:spcBef>
            </a:pPr>
            <a:r>
              <a:rPr lang="en-US" sz="2800" dirty="0">
                <a:sym typeface="Wingdings"/>
              </a:rPr>
              <a:t>Satellites far apart  low DOP</a:t>
            </a:r>
            <a:endParaRPr lang="en-US" sz="2800" dirty="0"/>
          </a:p>
          <a:p>
            <a:pPr>
              <a:spcBef>
                <a:spcPts val="1272"/>
              </a:spcBef>
            </a:pPr>
            <a:r>
              <a:rPr lang="en-US" sz="2800" dirty="0"/>
              <a:t>DOP varies with time</a:t>
            </a:r>
          </a:p>
          <a:p>
            <a:pPr>
              <a:spcBef>
                <a:spcPts val="1272"/>
              </a:spcBef>
            </a:pPr>
            <a:r>
              <a:rPr lang="en-US" sz="2800" dirty="0"/>
              <a:t>Horizontal DOP is smaller than vertical DOP</a:t>
            </a:r>
          </a:p>
          <a:p>
            <a:pPr>
              <a:spcBef>
                <a:spcPts val="1272"/>
              </a:spcBef>
            </a:pPr>
            <a:r>
              <a:rPr lang="en-US" sz="2800" dirty="0"/>
              <a:t>Nominal HDOP = 1.3</a:t>
            </a:r>
          </a:p>
          <a:p>
            <a:pPr>
              <a:spcBef>
                <a:spcPts val="1272"/>
              </a:spcBef>
            </a:pPr>
            <a:r>
              <a:rPr lang="en-US" sz="2800" dirty="0"/>
              <a:t>Nominal VDOP = 1.8</a:t>
            </a:r>
          </a:p>
        </p:txBody>
      </p:sp>
    </p:spTree>
    <p:extLst>
      <p:ext uri="{BB962C8B-B14F-4D97-AF65-F5344CB8AC3E}">
        <p14:creationId xmlns:p14="http://schemas.microsoft.com/office/powerpoint/2010/main" val="1419466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Total GPS Error (RMS)</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0601" y="1305656"/>
            <a:ext cx="6337300" cy="4102100"/>
          </a:xfrm>
          <a:prstGeom prst="rect">
            <a:avLst/>
          </a:prstGeom>
        </p:spPr>
      </p:pic>
    </p:spTree>
    <p:extLst>
      <p:ext uri="{BB962C8B-B14F-4D97-AF65-F5344CB8AC3E}">
        <p14:creationId xmlns:p14="http://schemas.microsoft.com/office/powerpoint/2010/main" val="285654876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GPS Error Model</a:t>
            </a:r>
          </a:p>
        </p:txBody>
      </p:sp>
      <p:pic>
        <p:nvPicPr>
          <p:cNvPr id="6" name="Picture 5" descr="latex-image-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940" y="882058"/>
            <a:ext cx="8799939" cy="5544406"/>
          </a:xfrm>
          <a:prstGeom prst="rect">
            <a:avLst/>
          </a:prstGeom>
        </p:spPr>
      </p:pic>
    </p:spTree>
    <p:extLst>
      <p:ext uri="{BB962C8B-B14F-4D97-AF65-F5344CB8AC3E}">
        <p14:creationId xmlns:p14="http://schemas.microsoft.com/office/powerpoint/2010/main" val="585640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Sensors for MAVs</a:t>
            </a:r>
          </a:p>
        </p:txBody>
      </p:sp>
      <p:sp>
        <p:nvSpPr>
          <p:cNvPr id="3" name="Content Placeholder 2"/>
          <p:cNvSpPr>
            <a:spLocks noGrp="1"/>
          </p:cNvSpPr>
          <p:nvPr>
            <p:ph idx="1"/>
          </p:nvPr>
        </p:nvSpPr>
        <p:spPr/>
        <p:txBody>
          <a:bodyPr/>
          <a:lstStyle/>
          <a:p>
            <a:r>
              <a:rPr lang="en-US" dirty="0"/>
              <a:t>The following types of sensors are commonly used for guidance and control of MAVs</a:t>
            </a:r>
          </a:p>
          <a:p>
            <a:pPr lvl="1"/>
            <a:r>
              <a:rPr lang="en-US" dirty="0"/>
              <a:t>accelerometers</a:t>
            </a:r>
          </a:p>
          <a:p>
            <a:pPr lvl="1"/>
            <a:r>
              <a:rPr lang="en-US" dirty="0"/>
              <a:t>rate gyros</a:t>
            </a:r>
          </a:p>
          <a:p>
            <a:pPr lvl="1"/>
            <a:r>
              <a:rPr lang="en-US" dirty="0"/>
              <a:t>pressure sensors</a:t>
            </a:r>
          </a:p>
          <a:p>
            <a:pPr lvl="1"/>
            <a:r>
              <a:rPr lang="en-US" dirty="0"/>
              <a:t>magnetometers (digital compasses)</a:t>
            </a:r>
          </a:p>
          <a:p>
            <a:pPr lvl="1"/>
            <a:r>
              <a:rPr lang="en-US" dirty="0"/>
              <a:t>GPS</a:t>
            </a:r>
          </a:p>
        </p:txBody>
      </p:sp>
    </p:spTree>
    <p:extLst>
      <p:ext uri="{BB962C8B-B14F-4D97-AF65-F5344CB8AC3E}">
        <p14:creationId xmlns:p14="http://schemas.microsoft.com/office/powerpoint/2010/main" val="6972037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GPS Gauss Markov Process Error Model</a:t>
            </a:r>
          </a:p>
        </p:txBody>
      </p:sp>
      <p:pic>
        <p:nvPicPr>
          <p:cNvPr id="4" name="Content Placeholder 3" descr="sensors-gps-vert-error.pdf"/>
          <p:cNvPicPr>
            <a:picLocks noGrp="1" noChangeAspect="1"/>
          </p:cNvPicPr>
          <p:nvPr>
            <p:ph idx="1"/>
          </p:nvPr>
        </p:nvPicPr>
        <p:blipFill rotWithShape="1">
          <a:blip r:embed="rId2">
            <a:extLst>
              <a:ext uri="{28A0092B-C50C-407E-A947-70E740481C1C}">
                <a14:useLocalDpi xmlns:a14="http://schemas.microsoft.com/office/drawing/2010/main" val="0"/>
              </a:ext>
            </a:extLst>
          </a:blip>
          <a:srcRect t="5469" b="2919"/>
          <a:stretch/>
        </p:blipFill>
        <p:spPr>
          <a:xfrm>
            <a:off x="740790" y="985879"/>
            <a:ext cx="7611944" cy="5296605"/>
          </a:xfrm>
        </p:spPr>
      </p:pic>
    </p:spTree>
    <p:extLst>
      <p:ext uri="{BB962C8B-B14F-4D97-AF65-F5344CB8AC3E}">
        <p14:creationId xmlns:p14="http://schemas.microsoft.com/office/powerpoint/2010/main" val="15261717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a:t>
            </a:r>
          </a:p>
        </p:txBody>
      </p:sp>
      <p:sp>
        <p:nvSpPr>
          <p:cNvPr id="3" name="Content Placeholder 2"/>
          <p:cNvSpPr>
            <a:spLocks noGrp="1"/>
          </p:cNvSpPr>
          <p:nvPr>
            <p:ph idx="1"/>
          </p:nvPr>
        </p:nvSpPr>
        <p:spPr/>
        <p:txBody>
          <a:bodyPr/>
          <a:lstStyle/>
          <a:p>
            <a:r>
              <a:rPr lang="en-US" dirty="0"/>
              <a:t>Add sensor models to the simulation</a:t>
            </a:r>
          </a:p>
        </p:txBody>
      </p:sp>
    </p:spTree>
    <p:extLst>
      <p:ext uri="{BB962C8B-B14F-4D97-AF65-F5344CB8AC3E}">
        <p14:creationId xmlns:p14="http://schemas.microsoft.com/office/powerpoint/2010/main" val="1055552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 name="Group 121"/>
          <p:cNvGrpSpPr/>
          <p:nvPr/>
        </p:nvGrpSpPr>
        <p:grpSpPr>
          <a:xfrm>
            <a:off x="317753" y="941146"/>
            <a:ext cx="4165598" cy="2745846"/>
            <a:chOff x="2681288" y="1251479"/>
            <a:chExt cx="4165598" cy="2745846"/>
          </a:xfrm>
        </p:grpSpPr>
        <p:sp>
          <p:nvSpPr>
            <p:cNvPr id="7" name="Rectangle 6"/>
            <p:cNvSpPr/>
            <p:nvPr/>
          </p:nvSpPr>
          <p:spPr bwMode="auto">
            <a:xfrm>
              <a:off x="3259138" y="2084388"/>
              <a:ext cx="2882900" cy="1892300"/>
            </a:xfrm>
            <a:prstGeom prst="rect">
              <a:avLst/>
            </a:prstGeom>
            <a:solidFill>
              <a:schemeClr val="tx1">
                <a:lumMod val="50000"/>
                <a:lumOff val="5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8" name="Rectangle 7"/>
            <p:cNvSpPr/>
            <p:nvPr/>
          </p:nvSpPr>
          <p:spPr bwMode="auto">
            <a:xfrm>
              <a:off x="3360738" y="2185988"/>
              <a:ext cx="2679700" cy="1397000"/>
            </a:xfrm>
            <a:prstGeom prst="rect">
              <a:avLst/>
            </a:prstGeom>
            <a:solidFill>
              <a:schemeClr val="bg1"/>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0" name="Frame 59"/>
            <p:cNvSpPr/>
            <p:nvPr/>
          </p:nvSpPr>
          <p:spPr bwMode="auto">
            <a:xfrm>
              <a:off x="3360738" y="2566988"/>
              <a:ext cx="962025" cy="285750"/>
            </a:xfrm>
            <a:prstGeom prst="frame">
              <a:avLst>
                <a:gd name="adj1" fmla="val 25833"/>
              </a:avLst>
            </a:prstGeom>
            <a:solidFill>
              <a:schemeClr val="bg2">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tx1"/>
                </a:solidFill>
              </a:endParaRPr>
            </a:p>
          </p:txBody>
        </p:sp>
        <p:cxnSp>
          <p:nvCxnSpPr>
            <p:cNvPr id="62" name="Straight Connector 61"/>
            <p:cNvCxnSpPr/>
            <p:nvPr/>
          </p:nvCxnSpPr>
          <p:spPr bwMode="auto">
            <a:xfrm rot="5400000">
              <a:off x="4080669" y="2601119"/>
              <a:ext cx="66675"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5" name="Rectangle 64"/>
            <p:cNvSpPr/>
            <p:nvPr/>
          </p:nvSpPr>
          <p:spPr bwMode="auto">
            <a:xfrm>
              <a:off x="4119563" y="2535238"/>
              <a:ext cx="209550" cy="3429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66" name="Straight Connector 65"/>
            <p:cNvCxnSpPr/>
            <p:nvPr/>
          </p:nvCxnSpPr>
          <p:spPr bwMode="auto">
            <a:xfrm rot="5400000">
              <a:off x="4070350" y="2814638"/>
              <a:ext cx="80963"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64" name="Rectangle 63"/>
            <p:cNvSpPr/>
            <p:nvPr/>
          </p:nvSpPr>
          <p:spPr bwMode="auto">
            <a:xfrm>
              <a:off x="3773488" y="2668588"/>
              <a:ext cx="631825" cy="82550"/>
            </a:xfrm>
            <a:prstGeom prst="rect">
              <a:avLst/>
            </a:prstGeom>
            <a:solidFill>
              <a:schemeClr val="tx1">
                <a:lumMod val="50000"/>
                <a:lumOff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5" name="Rectangle 4"/>
            <p:cNvSpPr/>
            <p:nvPr/>
          </p:nvSpPr>
          <p:spPr bwMode="auto">
            <a:xfrm>
              <a:off x="4402138" y="2592388"/>
              <a:ext cx="601662" cy="59213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72" name="Straight Connector 71"/>
            <p:cNvCxnSpPr/>
            <p:nvPr/>
          </p:nvCxnSpPr>
          <p:spPr bwMode="auto">
            <a:xfrm>
              <a:off x="2681288" y="3995738"/>
              <a:ext cx="3898900" cy="1587"/>
            </a:xfrm>
            <a:prstGeom prst="line">
              <a:avLst/>
            </a:prstGeom>
            <a:ln w="825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18451" name="Group 87"/>
            <p:cNvGrpSpPr>
              <a:grpSpLocks/>
            </p:cNvGrpSpPr>
            <p:nvPr/>
          </p:nvGrpSpPr>
          <p:grpSpPr bwMode="auto">
            <a:xfrm>
              <a:off x="4673675" y="2370901"/>
              <a:ext cx="186236" cy="186992"/>
              <a:chOff x="3860800" y="1100667"/>
              <a:chExt cx="186266" cy="187060"/>
            </a:xfrm>
          </p:grpSpPr>
          <p:cxnSp>
            <p:nvCxnSpPr>
              <p:cNvPr id="86" name="Straight Connector 85"/>
              <p:cNvCxnSpPr/>
              <p:nvPr/>
            </p:nvCxnSpPr>
            <p:spPr>
              <a:xfrm rot="5400000">
                <a:off x="3776556" y="1193600"/>
                <a:ext cx="185806"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7" name="Straight Connector 86"/>
              <p:cNvCxnSpPr/>
              <p:nvPr/>
            </p:nvCxnSpPr>
            <p:spPr>
              <a:xfrm rot="10800000">
                <a:off x="3860725" y="1099904"/>
                <a:ext cx="185768"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91" name="Straight Connector 90"/>
            <p:cNvCxnSpPr/>
            <p:nvPr/>
          </p:nvCxnSpPr>
          <p:spPr bwMode="auto">
            <a:xfrm rot="16200000" flipV="1">
              <a:off x="3301206" y="2015332"/>
              <a:ext cx="695325" cy="423862"/>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bwMode="auto">
            <a:xfrm>
              <a:off x="4106863" y="3082925"/>
              <a:ext cx="295275" cy="269875"/>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4" name="Straight Connector 93"/>
            <p:cNvCxnSpPr/>
            <p:nvPr/>
          </p:nvCxnSpPr>
          <p:spPr bwMode="auto">
            <a:xfrm rot="5400000">
              <a:off x="5008563" y="3078163"/>
              <a:ext cx="285750" cy="279400"/>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5" name="Straight Connector 94"/>
            <p:cNvCxnSpPr/>
            <p:nvPr/>
          </p:nvCxnSpPr>
          <p:spPr bwMode="auto">
            <a:xfrm flipV="1">
              <a:off x="4927600" y="2405063"/>
              <a:ext cx="254000" cy="187325"/>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bwMode="auto">
            <a:xfrm rot="5400000">
              <a:off x="4539456" y="1893094"/>
              <a:ext cx="295275"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69" name="Straight Connector 68"/>
            <p:cNvCxnSpPr/>
            <p:nvPr/>
          </p:nvCxnSpPr>
          <p:spPr bwMode="auto">
            <a:xfrm rot="10800000">
              <a:off x="4681538" y="1752600"/>
              <a:ext cx="295275"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77" name="Straight Connector 76"/>
            <p:cNvCxnSpPr/>
            <p:nvPr/>
          </p:nvCxnSpPr>
          <p:spPr bwMode="auto">
            <a:xfrm rot="5400000" flipH="1" flipV="1">
              <a:off x="5264679" y="1609726"/>
              <a:ext cx="517525" cy="431800"/>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pic>
          <p:nvPicPr>
            <p:cNvPr id="78" name="Picture 77" descr="latex-image-1.pdf"/>
            <p:cNvPicPr>
              <a:picLocks noChangeAspect="1"/>
            </p:cNvPicPr>
            <p:nvPr/>
          </p:nvPicPr>
          <p:blipFill>
            <a:blip r:embed="rId3"/>
            <a:stretch>
              <a:fillRect/>
            </a:stretch>
          </p:blipFill>
          <p:spPr>
            <a:xfrm>
              <a:off x="3759222" y="3135674"/>
              <a:ext cx="127000" cy="266700"/>
            </a:xfrm>
            <a:prstGeom prst="rect">
              <a:avLst/>
            </a:prstGeom>
          </p:spPr>
        </p:pic>
        <p:pic>
          <p:nvPicPr>
            <p:cNvPr id="79" name="Picture 78" descr="latex-image-1.pdf"/>
            <p:cNvPicPr>
              <a:picLocks noChangeAspect="1"/>
            </p:cNvPicPr>
            <p:nvPr/>
          </p:nvPicPr>
          <p:blipFill>
            <a:blip r:embed="rId4"/>
            <a:stretch>
              <a:fillRect/>
            </a:stretch>
          </p:blipFill>
          <p:spPr>
            <a:xfrm>
              <a:off x="5471286" y="3119459"/>
              <a:ext cx="127000" cy="266700"/>
            </a:xfrm>
            <a:prstGeom prst="rect">
              <a:avLst/>
            </a:prstGeom>
          </p:spPr>
        </p:pic>
        <p:pic>
          <p:nvPicPr>
            <p:cNvPr id="63" name="Picture 62" descr="latex-image-1.pdf"/>
            <p:cNvPicPr>
              <a:picLocks noChangeAspect="1"/>
            </p:cNvPicPr>
            <p:nvPr/>
          </p:nvPicPr>
          <p:blipFill>
            <a:blip r:embed="rId5"/>
            <a:stretch>
              <a:fillRect/>
            </a:stretch>
          </p:blipFill>
          <p:spPr>
            <a:xfrm>
              <a:off x="5767386" y="1251479"/>
              <a:ext cx="1079500" cy="393700"/>
            </a:xfrm>
            <a:prstGeom prst="rect">
              <a:avLst/>
            </a:prstGeom>
          </p:spPr>
        </p:pic>
        <p:pic>
          <p:nvPicPr>
            <p:cNvPr id="67" name="Picture 66" descr="latex-image-1.pdf"/>
            <p:cNvPicPr>
              <a:picLocks noChangeAspect="1"/>
            </p:cNvPicPr>
            <p:nvPr/>
          </p:nvPicPr>
          <p:blipFill>
            <a:blip r:embed="rId6"/>
            <a:stretch>
              <a:fillRect/>
            </a:stretch>
          </p:blipFill>
          <p:spPr>
            <a:xfrm>
              <a:off x="2927881" y="1470555"/>
              <a:ext cx="800100" cy="393700"/>
            </a:xfrm>
            <a:prstGeom prst="rect">
              <a:avLst/>
            </a:prstGeom>
          </p:spPr>
        </p:pic>
        <p:pic>
          <p:nvPicPr>
            <p:cNvPr id="81" name="Picture 80" descr="latex-image-1.pdf"/>
            <p:cNvPicPr>
              <a:picLocks noChangeAspect="1"/>
            </p:cNvPicPr>
            <p:nvPr/>
          </p:nvPicPr>
          <p:blipFill>
            <a:blip r:embed="rId7"/>
            <a:stretch>
              <a:fillRect/>
            </a:stretch>
          </p:blipFill>
          <p:spPr>
            <a:xfrm>
              <a:off x="5204882" y="2296055"/>
              <a:ext cx="444500" cy="368300"/>
            </a:xfrm>
            <a:prstGeom prst="rect">
              <a:avLst/>
            </a:prstGeom>
          </p:spPr>
        </p:pic>
        <p:pic>
          <p:nvPicPr>
            <p:cNvPr id="82" name="Picture 81" descr="latex-image-1.pdf"/>
            <p:cNvPicPr>
              <a:picLocks noChangeAspect="1"/>
            </p:cNvPicPr>
            <p:nvPr/>
          </p:nvPicPr>
          <p:blipFill>
            <a:blip r:embed="rId8"/>
            <a:stretch>
              <a:fillRect/>
            </a:stretch>
          </p:blipFill>
          <p:spPr>
            <a:xfrm>
              <a:off x="4264554" y="3349096"/>
              <a:ext cx="850900" cy="177800"/>
            </a:xfrm>
            <a:prstGeom prst="rect">
              <a:avLst/>
            </a:prstGeom>
          </p:spPr>
        </p:pic>
        <p:grpSp>
          <p:nvGrpSpPr>
            <p:cNvPr id="107" name="Group 106"/>
            <p:cNvGrpSpPr/>
            <p:nvPr/>
          </p:nvGrpSpPr>
          <p:grpSpPr>
            <a:xfrm>
              <a:off x="3363914" y="2901950"/>
              <a:ext cx="1030287" cy="168277"/>
              <a:chOff x="4244447" y="4675715"/>
              <a:chExt cx="1030287" cy="168277"/>
            </a:xfrm>
          </p:grpSpPr>
          <p:cxnSp>
            <p:nvCxnSpPr>
              <p:cNvPr id="103" name="Straight Connector 102"/>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4" name="Straight Connector 103"/>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1" name="Straight Connector 100"/>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2" name="Straight Connector 101"/>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9" name="Straight Connector 98"/>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00" name="Straight Connector 99"/>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8" name="Straight Connector 87"/>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89" name="Straight Connector 88"/>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0" name="Straight Connector 89"/>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108" name="Group 107"/>
            <p:cNvGrpSpPr/>
            <p:nvPr/>
          </p:nvGrpSpPr>
          <p:grpSpPr>
            <a:xfrm>
              <a:off x="5006447" y="2901950"/>
              <a:ext cx="1030287" cy="168277"/>
              <a:chOff x="4244447" y="4675715"/>
              <a:chExt cx="1030287" cy="168277"/>
            </a:xfrm>
          </p:grpSpPr>
          <p:cxnSp>
            <p:nvCxnSpPr>
              <p:cNvPr id="109" name="Straight Connector 108"/>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0" name="Straight Connector 109"/>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1" name="Straight Connector 110"/>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2" name="Straight Connector 111"/>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3" name="Straight Connector 112"/>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4" name="Straight Connector 113"/>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pic>
          <p:nvPicPr>
            <p:cNvPr id="119" name="Picture 118" descr="latex-image-1.pdf"/>
            <p:cNvPicPr>
              <a:picLocks noChangeAspect="1"/>
            </p:cNvPicPr>
            <p:nvPr/>
          </p:nvPicPr>
          <p:blipFill>
            <a:blip r:embed="rId9"/>
            <a:stretch>
              <a:fillRect/>
            </a:stretch>
          </p:blipFill>
          <p:spPr>
            <a:xfrm>
              <a:off x="4859338" y="1464734"/>
              <a:ext cx="304800" cy="203200"/>
            </a:xfrm>
            <a:prstGeom prst="rect">
              <a:avLst/>
            </a:prstGeom>
          </p:spPr>
        </p:pic>
        <p:pic>
          <p:nvPicPr>
            <p:cNvPr id="120" name="Picture 119" descr="latex-image-1.pdf"/>
            <p:cNvPicPr>
              <a:picLocks noChangeAspect="1"/>
            </p:cNvPicPr>
            <p:nvPr/>
          </p:nvPicPr>
          <p:blipFill>
            <a:blip r:embed="rId10"/>
            <a:stretch>
              <a:fillRect/>
            </a:stretch>
          </p:blipFill>
          <p:spPr>
            <a:xfrm>
              <a:off x="4779961" y="2218269"/>
              <a:ext cx="127000" cy="101600"/>
            </a:xfrm>
            <a:prstGeom prst="rect">
              <a:avLst/>
            </a:prstGeom>
          </p:spPr>
        </p:pic>
        <p:pic>
          <p:nvPicPr>
            <p:cNvPr id="121" name="Picture 120" descr="latex-image-1.pdf"/>
            <p:cNvPicPr>
              <a:picLocks noChangeAspect="1"/>
            </p:cNvPicPr>
            <p:nvPr/>
          </p:nvPicPr>
          <p:blipFill>
            <a:blip r:embed="rId11"/>
            <a:stretch>
              <a:fillRect/>
            </a:stretch>
          </p:blipFill>
          <p:spPr>
            <a:xfrm>
              <a:off x="4626505" y="2845330"/>
              <a:ext cx="177800" cy="101600"/>
            </a:xfrm>
            <a:prstGeom prst="rect">
              <a:avLst/>
            </a:prstGeom>
          </p:spPr>
        </p:pic>
      </p:grpSp>
      <p:sp>
        <p:nvSpPr>
          <p:cNvPr id="2" name="Title 1"/>
          <p:cNvSpPr>
            <a:spLocks noGrp="1"/>
          </p:cNvSpPr>
          <p:nvPr>
            <p:ph type="title"/>
          </p:nvPr>
        </p:nvSpPr>
        <p:spPr/>
        <p:txBody>
          <a:bodyPr/>
          <a:lstStyle/>
          <a:p>
            <a:r>
              <a:rPr lang="en-US" dirty="0"/>
              <a:t>MEMS Accelerometer</a:t>
            </a:r>
          </a:p>
        </p:txBody>
      </p:sp>
      <p:pic>
        <p:nvPicPr>
          <p:cNvPr id="4" name="Picture 3">
            <a:extLst>
              <a:ext uri="{FF2B5EF4-FFF2-40B4-BE49-F238E27FC236}">
                <a16:creationId xmlns:a16="http://schemas.microsoft.com/office/drawing/2014/main" id="{EB5D1826-A6F5-4543-BCEB-0A79C70784A6}"/>
              </a:ext>
            </a:extLst>
          </p:cNvPr>
          <p:cNvPicPr>
            <a:picLocks noChangeAspect="1"/>
          </p:cNvPicPr>
          <p:nvPr/>
        </p:nvPicPr>
        <p:blipFill>
          <a:blip r:embed="rId12"/>
          <a:stretch>
            <a:fillRect/>
          </a:stretch>
        </p:blipFill>
        <p:spPr>
          <a:xfrm>
            <a:off x="4186691" y="1324407"/>
            <a:ext cx="4575882" cy="468389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MEMS Accelerometer</a:t>
            </a:r>
          </a:p>
        </p:txBody>
      </p:sp>
      <p:pic>
        <p:nvPicPr>
          <p:cNvPr id="12" name="Picture 11"/>
          <p:cNvPicPr>
            <a:picLocks noChangeAspect="1"/>
          </p:cNvPicPr>
          <p:nvPr/>
        </p:nvPicPr>
        <p:blipFill>
          <a:blip r:embed="rId2"/>
          <a:stretch>
            <a:fillRect/>
          </a:stretch>
        </p:blipFill>
        <p:spPr>
          <a:xfrm>
            <a:off x="0" y="1333500"/>
            <a:ext cx="9144000" cy="4185052"/>
          </a:xfrm>
          <a:prstGeom prst="rect">
            <a:avLst/>
          </a:prstGeom>
        </p:spPr>
      </p:pic>
    </p:spTree>
    <p:extLst>
      <p:ext uri="{BB962C8B-B14F-4D97-AF65-F5344CB8AC3E}">
        <p14:creationId xmlns:p14="http://schemas.microsoft.com/office/powerpoint/2010/main" val="2466367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Acceleration Measurement</a:t>
            </a:r>
          </a:p>
        </p:txBody>
      </p:sp>
      <p:sp>
        <p:nvSpPr>
          <p:cNvPr id="3" name="TextBox 2"/>
          <p:cNvSpPr txBox="1"/>
          <p:nvPr/>
        </p:nvSpPr>
        <p:spPr>
          <a:xfrm>
            <a:off x="188142" y="1078119"/>
            <a:ext cx="8789586" cy="646331"/>
          </a:xfrm>
          <a:prstGeom prst="rect">
            <a:avLst/>
          </a:prstGeom>
          <a:noFill/>
        </p:spPr>
        <p:txBody>
          <a:bodyPr wrap="none" rtlCol="0">
            <a:spAutoFit/>
          </a:bodyPr>
          <a:lstStyle/>
          <a:p>
            <a:r>
              <a:rPr lang="en-US" dirty="0"/>
              <a:t>Tricky concept:  Measured acceleration is the total acceleration of the accelerometer</a:t>
            </a:r>
          </a:p>
          <a:p>
            <a:r>
              <a:rPr lang="en-US" dirty="0"/>
              <a:t>	            casing minus the acceleration of gravity</a:t>
            </a:r>
          </a:p>
        </p:txBody>
      </p:sp>
      <p:sp>
        <p:nvSpPr>
          <p:cNvPr id="5" name="Rectangle 4"/>
          <p:cNvSpPr/>
          <p:nvPr/>
        </p:nvSpPr>
        <p:spPr bwMode="auto">
          <a:xfrm rot="16200000">
            <a:off x="535522" y="2864102"/>
            <a:ext cx="2882900" cy="1892300"/>
          </a:xfrm>
          <a:prstGeom prst="rect">
            <a:avLst/>
          </a:prstGeom>
          <a:solidFill>
            <a:schemeClr val="tx1">
              <a:lumMod val="50000"/>
              <a:lumOff val="5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5"/>
          <p:cNvSpPr/>
          <p:nvPr/>
        </p:nvSpPr>
        <p:spPr bwMode="auto">
          <a:xfrm rot="16200000">
            <a:off x="491072" y="3111752"/>
            <a:ext cx="2679700" cy="1397000"/>
          </a:xfrm>
          <a:prstGeom prst="rect">
            <a:avLst/>
          </a:prstGeom>
          <a:solidFill>
            <a:schemeClr val="bg1"/>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 name="Frame 6"/>
          <p:cNvSpPr/>
          <p:nvPr/>
        </p:nvSpPr>
        <p:spPr bwMode="auto">
          <a:xfrm rot="16200000">
            <a:off x="1175285" y="4526215"/>
            <a:ext cx="962025" cy="285750"/>
          </a:xfrm>
          <a:prstGeom prst="frame">
            <a:avLst>
              <a:gd name="adj1" fmla="val 25833"/>
            </a:avLst>
          </a:prstGeom>
          <a:solidFill>
            <a:schemeClr val="bg2">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tx1"/>
              </a:solidFill>
            </a:endParaRPr>
          </a:p>
        </p:txBody>
      </p:sp>
      <p:cxnSp>
        <p:nvCxnSpPr>
          <p:cNvPr id="8" name="Straight Connector 7"/>
          <p:cNvCxnSpPr/>
          <p:nvPr/>
        </p:nvCxnSpPr>
        <p:spPr bwMode="auto">
          <a:xfrm>
            <a:off x="1515009" y="4396040"/>
            <a:ext cx="66675"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9" name="Rectangle 8"/>
          <p:cNvSpPr/>
          <p:nvPr/>
        </p:nvSpPr>
        <p:spPr bwMode="auto">
          <a:xfrm rot="16200000">
            <a:off x="1548347" y="4115052"/>
            <a:ext cx="209550" cy="3429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0" name="Straight Connector 9"/>
          <p:cNvCxnSpPr/>
          <p:nvPr/>
        </p:nvCxnSpPr>
        <p:spPr bwMode="auto">
          <a:xfrm>
            <a:off x="1721384" y="4399215"/>
            <a:ext cx="80963"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bwMode="auto">
          <a:xfrm rot="16200000">
            <a:off x="1340385" y="4497745"/>
            <a:ext cx="631825" cy="82550"/>
          </a:xfrm>
          <a:prstGeom prst="rect">
            <a:avLst/>
          </a:prstGeom>
          <a:solidFill>
            <a:schemeClr val="tx1">
              <a:lumMod val="50000"/>
              <a:lumOff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2" name="Rectangle 11"/>
          <p:cNvSpPr/>
          <p:nvPr/>
        </p:nvSpPr>
        <p:spPr bwMode="auto">
          <a:xfrm rot="16200000">
            <a:off x="1534060" y="3629383"/>
            <a:ext cx="601662" cy="59213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nvGrpSpPr>
          <p:cNvPr id="14" name="Group 87"/>
          <p:cNvGrpSpPr>
            <a:grpSpLocks/>
          </p:cNvGrpSpPr>
          <p:nvPr/>
        </p:nvGrpSpPr>
        <p:grpSpPr bwMode="auto">
          <a:xfrm rot="16200000">
            <a:off x="1317713" y="3768131"/>
            <a:ext cx="186236" cy="186992"/>
            <a:chOff x="3860800" y="1100667"/>
            <a:chExt cx="186266" cy="187060"/>
          </a:xfrm>
        </p:grpSpPr>
        <p:cxnSp>
          <p:nvCxnSpPr>
            <p:cNvPr id="53" name="Straight Connector 52"/>
            <p:cNvCxnSpPr/>
            <p:nvPr/>
          </p:nvCxnSpPr>
          <p:spPr>
            <a:xfrm rot="5400000">
              <a:off x="3776556" y="1193600"/>
              <a:ext cx="185806"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rot="10800000">
              <a:off x="3860725" y="1099904"/>
              <a:ext cx="185768"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19" name="Straight Connector 18"/>
          <p:cNvCxnSpPr/>
          <p:nvPr/>
        </p:nvCxnSpPr>
        <p:spPr bwMode="auto">
          <a:xfrm>
            <a:off x="692685" y="3822953"/>
            <a:ext cx="295275"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bwMode="auto">
          <a:xfrm rot="5400000">
            <a:off x="552191" y="3680871"/>
            <a:ext cx="295275"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rot="16200000">
            <a:off x="1476658" y="4589297"/>
            <a:ext cx="929354" cy="185902"/>
            <a:chOff x="4244447" y="4675715"/>
            <a:chExt cx="1030287" cy="168277"/>
          </a:xfrm>
        </p:grpSpPr>
        <p:cxnSp>
          <p:nvCxnSpPr>
            <p:cNvPr id="43" name="Straight Connector 42"/>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9" name="Group 28"/>
          <p:cNvGrpSpPr/>
          <p:nvPr/>
        </p:nvGrpSpPr>
        <p:grpSpPr>
          <a:xfrm rot="16200000">
            <a:off x="1357679" y="2964810"/>
            <a:ext cx="1143795" cy="162385"/>
            <a:chOff x="4244447" y="4675715"/>
            <a:chExt cx="1030287" cy="168277"/>
          </a:xfrm>
        </p:grpSpPr>
        <p:cxnSp>
          <p:nvCxnSpPr>
            <p:cNvPr id="33" name="Straight Connector 32"/>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65" name="Straight Connector 64"/>
          <p:cNvCxnSpPr/>
          <p:nvPr/>
        </p:nvCxnSpPr>
        <p:spPr bwMode="auto">
          <a:xfrm>
            <a:off x="647002" y="5297268"/>
            <a:ext cx="2610208" cy="0"/>
          </a:xfrm>
          <a:prstGeom prst="line">
            <a:avLst/>
          </a:prstGeom>
          <a:ln w="825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8" name="TextBox 107"/>
          <p:cNvSpPr txBox="1"/>
          <p:nvPr/>
        </p:nvSpPr>
        <p:spPr>
          <a:xfrm>
            <a:off x="3429855" y="4235188"/>
            <a:ext cx="5060550" cy="646331"/>
          </a:xfrm>
          <a:prstGeom prst="rect">
            <a:avLst/>
          </a:prstGeom>
          <a:noFill/>
        </p:spPr>
        <p:txBody>
          <a:bodyPr wrap="none" rtlCol="0">
            <a:spAutoFit/>
          </a:bodyPr>
          <a:lstStyle/>
          <a:p>
            <a:r>
              <a:rPr lang="en-US" dirty="0"/>
              <a:t>Example:  Set the accelerometer on a table top.</a:t>
            </a:r>
          </a:p>
          <a:p>
            <a:r>
              <a:rPr lang="en-US" dirty="0"/>
              <a:t>	   What does it measure?</a:t>
            </a:r>
          </a:p>
        </p:txBody>
      </p:sp>
      <p:sp>
        <p:nvSpPr>
          <p:cNvPr id="111" name="TextBox 110"/>
          <p:cNvSpPr txBox="1"/>
          <p:nvPr/>
        </p:nvSpPr>
        <p:spPr>
          <a:xfrm>
            <a:off x="375608" y="5534580"/>
            <a:ext cx="8627382" cy="923330"/>
          </a:xfrm>
          <a:prstGeom prst="rect">
            <a:avLst/>
          </a:prstGeom>
          <a:noFill/>
        </p:spPr>
        <p:txBody>
          <a:bodyPr wrap="none" rtlCol="0">
            <a:spAutoFit/>
          </a:bodyPr>
          <a:lstStyle/>
          <a:p>
            <a:r>
              <a:rPr lang="en-US" dirty="0" err="1"/>
              <a:t>Accels</a:t>
            </a:r>
            <a:r>
              <a:rPr lang="en-US" dirty="0"/>
              <a:t> measure components of linear, </a:t>
            </a:r>
            <a:r>
              <a:rPr lang="en-US" dirty="0" err="1"/>
              <a:t>coriolis</a:t>
            </a:r>
            <a:r>
              <a:rPr lang="en-US" dirty="0"/>
              <a:t>, and externally applied acceleration.</a:t>
            </a:r>
          </a:p>
          <a:p>
            <a:r>
              <a:rPr lang="en-US" dirty="0"/>
              <a:t>They do not measure gravity, since both the proof mass and the casing are acted </a:t>
            </a:r>
            <a:br>
              <a:rPr lang="en-US" dirty="0"/>
            </a:br>
            <a:r>
              <a:rPr lang="en-US" dirty="0"/>
              <a:t>on by gravity in exactly the same way</a:t>
            </a:r>
          </a:p>
        </p:txBody>
      </p:sp>
      <p:pic>
        <p:nvPicPr>
          <p:cNvPr id="16" name="Picture 1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39384" y="2708976"/>
            <a:ext cx="2705100" cy="520700"/>
          </a:xfrm>
          <a:prstGeom prst="rect">
            <a:avLst/>
          </a:prstGeom>
        </p:spPr>
      </p:pic>
    </p:spTree>
    <p:extLst>
      <p:ext uri="{BB962C8B-B14F-4D97-AF65-F5344CB8AC3E}">
        <p14:creationId xmlns:p14="http://schemas.microsoft.com/office/powerpoint/2010/main" val="1162919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Acceleration Measurement</a:t>
            </a:r>
          </a:p>
        </p:txBody>
      </p:sp>
      <p:sp>
        <p:nvSpPr>
          <p:cNvPr id="3" name="TextBox 2"/>
          <p:cNvSpPr txBox="1"/>
          <p:nvPr/>
        </p:nvSpPr>
        <p:spPr>
          <a:xfrm>
            <a:off x="188142" y="1078119"/>
            <a:ext cx="8494408" cy="646331"/>
          </a:xfrm>
          <a:prstGeom prst="rect">
            <a:avLst/>
          </a:prstGeom>
          <a:noFill/>
        </p:spPr>
        <p:txBody>
          <a:bodyPr wrap="none" rtlCol="0">
            <a:spAutoFit/>
          </a:bodyPr>
          <a:lstStyle/>
          <a:p>
            <a:r>
              <a:rPr lang="en-US" dirty="0"/>
              <a:t>Said another way, accelerometers measure </a:t>
            </a:r>
            <a:r>
              <a:rPr lang="en-US" i="1" dirty="0"/>
              <a:t>specific force</a:t>
            </a:r>
            <a:r>
              <a:rPr lang="en-US" dirty="0"/>
              <a:t>, which is defined as the</a:t>
            </a:r>
          </a:p>
          <a:p>
            <a:r>
              <a:rPr lang="en-US" dirty="0"/>
              <a:t>sum of the non-gravitational forces divided by the mass</a:t>
            </a:r>
          </a:p>
        </p:txBody>
      </p:sp>
      <p:sp>
        <p:nvSpPr>
          <p:cNvPr id="5" name="Rectangle 4"/>
          <p:cNvSpPr/>
          <p:nvPr/>
        </p:nvSpPr>
        <p:spPr bwMode="auto">
          <a:xfrm rot="16200000">
            <a:off x="535522" y="2864102"/>
            <a:ext cx="2882900" cy="1892300"/>
          </a:xfrm>
          <a:prstGeom prst="rect">
            <a:avLst/>
          </a:prstGeom>
          <a:solidFill>
            <a:schemeClr val="tx1">
              <a:lumMod val="50000"/>
              <a:lumOff val="5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6" name="Rectangle 5"/>
          <p:cNvSpPr/>
          <p:nvPr/>
        </p:nvSpPr>
        <p:spPr bwMode="auto">
          <a:xfrm rot="16200000">
            <a:off x="491072" y="3111752"/>
            <a:ext cx="2679700" cy="1397000"/>
          </a:xfrm>
          <a:prstGeom prst="rect">
            <a:avLst/>
          </a:prstGeom>
          <a:solidFill>
            <a:schemeClr val="bg1"/>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7" name="Frame 6"/>
          <p:cNvSpPr/>
          <p:nvPr/>
        </p:nvSpPr>
        <p:spPr bwMode="auto">
          <a:xfrm rot="16200000">
            <a:off x="1175285" y="4526215"/>
            <a:ext cx="962025" cy="285750"/>
          </a:xfrm>
          <a:prstGeom prst="frame">
            <a:avLst>
              <a:gd name="adj1" fmla="val 25833"/>
            </a:avLst>
          </a:prstGeom>
          <a:solidFill>
            <a:schemeClr val="bg2">
              <a:lumMod val="40000"/>
              <a:lumOff val="6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solidFill>
                <a:schemeClr val="tx1"/>
              </a:solidFill>
            </a:endParaRPr>
          </a:p>
        </p:txBody>
      </p:sp>
      <p:cxnSp>
        <p:nvCxnSpPr>
          <p:cNvPr id="8" name="Straight Connector 7"/>
          <p:cNvCxnSpPr/>
          <p:nvPr/>
        </p:nvCxnSpPr>
        <p:spPr bwMode="auto">
          <a:xfrm>
            <a:off x="1515009" y="4396040"/>
            <a:ext cx="66675"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9" name="Rectangle 8"/>
          <p:cNvSpPr/>
          <p:nvPr/>
        </p:nvSpPr>
        <p:spPr bwMode="auto">
          <a:xfrm rot="16200000">
            <a:off x="1548347" y="4115052"/>
            <a:ext cx="209550" cy="34290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cxnSp>
        <p:nvCxnSpPr>
          <p:cNvPr id="10" name="Straight Connector 9"/>
          <p:cNvCxnSpPr/>
          <p:nvPr/>
        </p:nvCxnSpPr>
        <p:spPr bwMode="auto">
          <a:xfrm>
            <a:off x="1721384" y="4399215"/>
            <a:ext cx="80963" cy="1587"/>
          </a:xfrm>
          <a:prstGeom prst="line">
            <a:avLst/>
          </a:prstGeom>
          <a:ln w="9525" cap="flat" cmpd="sng" algn="ctr">
            <a:solidFill>
              <a:srgbClr val="000000"/>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1" name="Rectangle 10"/>
          <p:cNvSpPr/>
          <p:nvPr/>
        </p:nvSpPr>
        <p:spPr bwMode="auto">
          <a:xfrm rot="16200000">
            <a:off x="1340385" y="4497745"/>
            <a:ext cx="631825" cy="82550"/>
          </a:xfrm>
          <a:prstGeom prst="rect">
            <a:avLst/>
          </a:prstGeom>
          <a:solidFill>
            <a:schemeClr val="tx1">
              <a:lumMod val="50000"/>
              <a:lumOff val="50000"/>
            </a:schemeClr>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sp>
        <p:nvSpPr>
          <p:cNvPr id="12" name="Rectangle 11"/>
          <p:cNvSpPr/>
          <p:nvPr/>
        </p:nvSpPr>
        <p:spPr bwMode="auto">
          <a:xfrm rot="16200000">
            <a:off x="1534060" y="3629383"/>
            <a:ext cx="601662" cy="592137"/>
          </a:xfrm>
          <a:prstGeom prst="rect">
            <a:avLst/>
          </a:prstGeom>
          <a:solidFill>
            <a:schemeClr val="bg2">
              <a:lumMod val="40000"/>
              <a:lumOff val="60000"/>
            </a:schemeClr>
          </a:solidFill>
          <a:ln w="12700" cap="flat" cmpd="sng" algn="ctr">
            <a:solidFill>
              <a:schemeClr val="tx1"/>
            </a:solidFill>
            <a:prstDash val="solid"/>
            <a:round/>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grpSp>
        <p:nvGrpSpPr>
          <p:cNvPr id="14" name="Group 87"/>
          <p:cNvGrpSpPr>
            <a:grpSpLocks/>
          </p:cNvGrpSpPr>
          <p:nvPr/>
        </p:nvGrpSpPr>
        <p:grpSpPr bwMode="auto">
          <a:xfrm rot="16200000">
            <a:off x="1317713" y="3768131"/>
            <a:ext cx="186236" cy="186992"/>
            <a:chOff x="3860800" y="1100667"/>
            <a:chExt cx="186266" cy="187060"/>
          </a:xfrm>
        </p:grpSpPr>
        <p:cxnSp>
          <p:nvCxnSpPr>
            <p:cNvPr id="53" name="Straight Connector 52"/>
            <p:cNvCxnSpPr/>
            <p:nvPr/>
          </p:nvCxnSpPr>
          <p:spPr>
            <a:xfrm rot="5400000">
              <a:off x="3776556" y="1193600"/>
              <a:ext cx="185806" cy="1587"/>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rot="10800000">
              <a:off x="3860725" y="1099904"/>
              <a:ext cx="185768"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19" name="Straight Connector 18"/>
          <p:cNvCxnSpPr/>
          <p:nvPr/>
        </p:nvCxnSpPr>
        <p:spPr bwMode="auto">
          <a:xfrm>
            <a:off x="692685" y="3822953"/>
            <a:ext cx="295275" cy="1588"/>
          </a:xfrm>
          <a:prstGeom prst="line">
            <a:avLst/>
          </a:prstGeom>
          <a:ln w="1270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bwMode="auto">
          <a:xfrm rot="5400000">
            <a:off x="552191" y="3680871"/>
            <a:ext cx="295275" cy="1588"/>
          </a:xfrm>
          <a:prstGeom prst="line">
            <a:avLst/>
          </a:prstGeom>
          <a:ln w="12700" cap="flat" cmpd="sng" algn="ctr">
            <a:solidFill>
              <a:schemeClr val="tx1"/>
            </a:solidFill>
            <a:prstDash val="solid"/>
            <a:round/>
            <a:headEnd type="triangle" w="sm" len="med"/>
            <a:tailEnd type="none" w="med" len="med"/>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rot="16200000">
            <a:off x="1476658" y="4589297"/>
            <a:ext cx="929354" cy="185902"/>
            <a:chOff x="4244447" y="4675715"/>
            <a:chExt cx="1030287" cy="168277"/>
          </a:xfrm>
        </p:grpSpPr>
        <p:cxnSp>
          <p:nvCxnSpPr>
            <p:cNvPr id="43" name="Straight Connector 42"/>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9" name="Group 28"/>
          <p:cNvGrpSpPr/>
          <p:nvPr/>
        </p:nvGrpSpPr>
        <p:grpSpPr>
          <a:xfrm rot="16200000">
            <a:off x="1357679" y="2964810"/>
            <a:ext cx="1143795" cy="162385"/>
            <a:chOff x="4244447" y="4675715"/>
            <a:chExt cx="1030287" cy="168277"/>
          </a:xfrm>
        </p:grpSpPr>
        <p:cxnSp>
          <p:nvCxnSpPr>
            <p:cNvPr id="33" name="Straight Connector 32"/>
            <p:cNvCxnSpPr/>
            <p:nvPr/>
          </p:nvCxnSpPr>
          <p:spPr bwMode="auto">
            <a:xfrm rot="5400000" flipH="1">
              <a:off x="486459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bwMode="auto">
            <a:xfrm rot="5400000" flipH="1" flipV="1">
              <a:off x="4786236" y="4720959"/>
              <a:ext cx="168275" cy="7778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bwMode="auto">
            <a:xfrm rot="5400000" flipH="1">
              <a:off x="4704707" y="4720959"/>
              <a:ext cx="168275" cy="777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bwMode="auto">
            <a:xfrm rot="5400000" flipH="1" flipV="1">
              <a:off x="4632703" y="4728104"/>
              <a:ext cx="168275" cy="63499"/>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bwMode="auto">
            <a:xfrm rot="5400000" flipH="1">
              <a:off x="4557524" y="4714609"/>
              <a:ext cx="168275" cy="904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bwMode="auto">
            <a:xfrm rot="5400000" flipH="1" flipV="1">
              <a:off x="4479170" y="4721753"/>
              <a:ext cx="168275" cy="76200"/>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bwMode="auto">
            <a:xfrm rot="16200000" flipV="1">
              <a:off x="4454791" y="4770172"/>
              <a:ext cx="101600" cy="46037"/>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bwMode="auto">
            <a:xfrm rot="5400000" flipH="1" flipV="1">
              <a:off x="4956175" y="4769907"/>
              <a:ext cx="100542" cy="4762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bwMode="auto">
            <a:xfrm rot="10800000">
              <a:off x="5022322" y="4749535"/>
              <a:ext cx="252412" cy="1588"/>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bwMode="auto">
            <a:xfrm rot="10800000">
              <a:off x="4244447" y="4748741"/>
              <a:ext cx="244475" cy="3175"/>
            </a:xfrm>
            <a:prstGeom prst="line">
              <a:avLst/>
            </a:prstGeom>
            <a:ln w="190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cxnSp>
        <p:nvCxnSpPr>
          <p:cNvPr id="65" name="Straight Connector 64"/>
          <p:cNvCxnSpPr/>
          <p:nvPr/>
        </p:nvCxnSpPr>
        <p:spPr bwMode="auto">
          <a:xfrm>
            <a:off x="647002" y="5297268"/>
            <a:ext cx="2610208" cy="0"/>
          </a:xfrm>
          <a:prstGeom prst="line">
            <a:avLst/>
          </a:prstGeom>
          <a:ln w="82550" cap="flat" cmpd="sng" algn="ctr">
            <a:solidFill>
              <a:schemeClr val="tx1"/>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sp>
        <p:nvSpPr>
          <p:cNvPr id="108" name="TextBox 107"/>
          <p:cNvSpPr txBox="1"/>
          <p:nvPr/>
        </p:nvSpPr>
        <p:spPr>
          <a:xfrm>
            <a:off x="3429855" y="4235188"/>
            <a:ext cx="5060550" cy="1200329"/>
          </a:xfrm>
          <a:prstGeom prst="rect">
            <a:avLst/>
          </a:prstGeom>
          <a:noFill/>
        </p:spPr>
        <p:txBody>
          <a:bodyPr wrap="none" rtlCol="0">
            <a:spAutoFit/>
          </a:bodyPr>
          <a:lstStyle/>
          <a:p>
            <a:r>
              <a:rPr lang="en-US" dirty="0"/>
              <a:t>Example:  Set the accelerometer on a table top.</a:t>
            </a:r>
          </a:p>
          <a:p>
            <a:r>
              <a:rPr lang="en-US" dirty="0"/>
              <a:t>	   What does it measure?</a:t>
            </a:r>
          </a:p>
          <a:p>
            <a:endParaRPr lang="en-US" dirty="0"/>
          </a:p>
          <a:p>
            <a:r>
              <a:rPr lang="en-US" dirty="0"/>
              <a:t>	   Hint: (Draw FBD of </a:t>
            </a:r>
            <a:r>
              <a:rPr lang="en-US" dirty="0" err="1"/>
              <a:t>accel</a:t>
            </a:r>
            <a:r>
              <a:rPr lang="en-US" dirty="0"/>
              <a:t> housing)</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7618" y="2383309"/>
            <a:ext cx="4102100" cy="1130300"/>
          </a:xfrm>
          <a:prstGeom prst="rect">
            <a:avLst/>
          </a:prstGeom>
        </p:spPr>
      </p:pic>
    </p:spTree>
    <p:extLst>
      <p:ext uri="{BB962C8B-B14F-4D97-AF65-F5344CB8AC3E}">
        <p14:creationId xmlns:p14="http://schemas.microsoft.com/office/powerpoint/2010/main" val="1426262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Acceleration on Fixed-Wing Aircraft</a:t>
            </a:r>
          </a:p>
        </p:txBody>
      </p:sp>
      <p:pic>
        <p:nvPicPr>
          <p:cNvPr id="56" name="Picture 17" descr="testnew2.png"/>
          <p:cNvPicPr>
            <a:picLocks noChangeAspect="1"/>
          </p:cNvPicPr>
          <p:nvPr/>
        </p:nvPicPr>
        <p:blipFill>
          <a:blip r:embed="rId3"/>
          <a:srcRect/>
          <a:stretch>
            <a:fillRect/>
          </a:stretch>
        </p:blipFill>
        <p:spPr bwMode="auto">
          <a:xfrm rot="20371865">
            <a:off x="1481391" y="1988560"/>
            <a:ext cx="3388560" cy="922346"/>
          </a:xfrm>
          <a:prstGeom prst="rect">
            <a:avLst/>
          </a:prstGeom>
          <a:noFill/>
          <a:ln w="9525">
            <a:noFill/>
            <a:miter lim="800000"/>
            <a:headEnd/>
            <a:tailEnd/>
          </a:ln>
        </p:spPr>
      </p:pic>
      <p:sp>
        <p:nvSpPr>
          <p:cNvPr id="57" name="Line 4"/>
          <p:cNvSpPr>
            <a:spLocks noChangeShapeType="1"/>
          </p:cNvSpPr>
          <p:nvPr/>
        </p:nvSpPr>
        <p:spPr bwMode="auto">
          <a:xfrm flipV="1">
            <a:off x="4249769" y="1636202"/>
            <a:ext cx="1938555" cy="719282"/>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9" name="Line 7"/>
          <p:cNvSpPr>
            <a:spLocks noChangeShapeType="1"/>
          </p:cNvSpPr>
          <p:nvPr/>
        </p:nvSpPr>
        <p:spPr bwMode="auto">
          <a:xfrm>
            <a:off x="4264057" y="2355484"/>
            <a:ext cx="1962371" cy="0"/>
          </a:xfrm>
          <a:prstGeom prst="line">
            <a:avLst/>
          </a:prstGeom>
          <a:ln>
            <a:headEnd/>
            <a:tailEnd type="triangle" w="med" len="lg"/>
          </a:ln>
        </p:spPr>
        <p:style>
          <a:lnRef idx="1">
            <a:schemeClr val="dk1"/>
          </a:lnRef>
          <a:fillRef idx="0">
            <a:schemeClr val="dk1"/>
          </a:fillRef>
          <a:effectRef idx="0">
            <a:schemeClr val="dk1"/>
          </a:effectRef>
          <a:fontRef idx="minor">
            <a:schemeClr val="tx1"/>
          </a:fontRef>
        </p:style>
        <p:txBody>
          <a:bodyPr>
            <a:prstTxWarp prst="textNoShape">
              <a:avLst/>
            </a:prstTxWarp>
          </a:bodyPr>
          <a:lstStyle/>
          <a:p>
            <a:endParaRPr lang="en-US"/>
          </a:p>
        </p:txBody>
      </p:sp>
      <p:sp>
        <p:nvSpPr>
          <p:cNvPr id="60" name="Line 9"/>
          <p:cNvSpPr>
            <a:spLocks noChangeShapeType="1"/>
          </p:cNvSpPr>
          <p:nvPr/>
        </p:nvSpPr>
        <p:spPr bwMode="auto">
          <a:xfrm flipH="1">
            <a:off x="4248775" y="2355485"/>
            <a:ext cx="5756" cy="1098070"/>
          </a:xfrm>
          <a:prstGeom prst="line">
            <a:avLst/>
          </a:prstGeom>
          <a:ln>
            <a:headEnd/>
            <a:tailEnd type="triangle" w="med" len="lg"/>
          </a:ln>
        </p:spPr>
        <p:style>
          <a:lnRef idx="1">
            <a:schemeClr val="dk1"/>
          </a:lnRef>
          <a:fillRef idx="0">
            <a:schemeClr val="dk1"/>
          </a:fillRef>
          <a:effectRef idx="0">
            <a:schemeClr val="dk1"/>
          </a:effectRef>
          <a:fontRef idx="minor">
            <a:schemeClr val="tx1"/>
          </a:fontRef>
        </p:style>
        <p:txBody>
          <a:bodyPr>
            <a:prstTxWarp prst="textNoShape">
              <a:avLst/>
            </a:prstTxWarp>
          </a:bodyPr>
          <a:lstStyle/>
          <a:p>
            <a:endParaRPr lang="en-US"/>
          </a:p>
        </p:txBody>
      </p:sp>
      <p:sp>
        <p:nvSpPr>
          <p:cNvPr id="61" name="Arc 60"/>
          <p:cNvSpPr/>
          <p:nvPr/>
        </p:nvSpPr>
        <p:spPr bwMode="auto">
          <a:xfrm>
            <a:off x="3200653" y="1293762"/>
            <a:ext cx="2116138" cy="2117725"/>
          </a:xfrm>
          <a:prstGeom prst="arc">
            <a:avLst>
              <a:gd name="adj1" fmla="val 20346702"/>
              <a:gd name="adj2" fmla="val 0"/>
            </a:avLst>
          </a:prstGeom>
          <a:ln w="12700">
            <a:solidFill>
              <a:schemeClr val="tx1"/>
            </a:solidFill>
            <a:headEnd type="triangle" w="med" len="lg"/>
            <a:tailEnd type="none"/>
          </a:ln>
          <a:effectLst/>
        </p:spPr>
        <p:style>
          <a:lnRef idx="2">
            <a:schemeClr val="accent1"/>
          </a:lnRef>
          <a:fillRef idx="0">
            <a:schemeClr val="accent1"/>
          </a:fillRef>
          <a:effectRef idx="1">
            <a:schemeClr val="accent1"/>
          </a:effectRef>
          <a:fontRef idx="minor">
            <a:schemeClr val="tx1"/>
          </a:fontRef>
        </p:style>
        <p:txBody>
          <a:bodyPr anchor="ctr"/>
          <a:lstStyle/>
          <a:p>
            <a:pPr algn="ctr">
              <a:defRPr/>
            </a:pPr>
            <a:endParaRPr lang="en-US"/>
          </a:p>
        </p:txBody>
      </p:sp>
      <p:pic>
        <p:nvPicPr>
          <p:cNvPr id="62" name="Picture 19" descr="latex-image-1.pdf"/>
          <p:cNvPicPr>
            <a:picLocks noChangeAspect="1"/>
          </p:cNvPicPr>
          <p:nvPr/>
        </p:nvPicPr>
        <p:blipFill>
          <a:blip r:embed="rId4"/>
          <a:srcRect/>
          <a:stretch>
            <a:fillRect/>
          </a:stretch>
        </p:blipFill>
        <p:spPr bwMode="auto">
          <a:xfrm>
            <a:off x="5354793" y="2087519"/>
            <a:ext cx="127014" cy="165102"/>
          </a:xfrm>
          <a:prstGeom prst="rect">
            <a:avLst/>
          </a:prstGeom>
          <a:noFill/>
          <a:ln w="9525">
            <a:noFill/>
            <a:miter lim="800000"/>
            <a:headEnd/>
            <a:tailEnd/>
          </a:ln>
        </p:spPr>
      </p:pic>
      <p:sp>
        <p:nvSpPr>
          <p:cNvPr id="69" name="Line 7"/>
          <p:cNvSpPr>
            <a:spLocks noChangeShapeType="1"/>
          </p:cNvSpPr>
          <p:nvPr/>
        </p:nvSpPr>
        <p:spPr bwMode="auto">
          <a:xfrm flipH="1">
            <a:off x="2457894" y="2357188"/>
            <a:ext cx="1800018" cy="0"/>
          </a:xfrm>
          <a:prstGeom prst="line">
            <a:avLst/>
          </a:prstGeom>
          <a:ln>
            <a:headEnd/>
            <a:tailEnd type="triangle" w="med" len="lg"/>
          </a:ln>
        </p:spPr>
        <p:style>
          <a:lnRef idx="1">
            <a:schemeClr val="dk1"/>
          </a:lnRef>
          <a:fillRef idx="0">
            <a:schemeClr val="dk1"/>
          </a:fillRef>
          <a:effectRef idx="0">
            <a:schemeClr val="dk1"/>
          </a:effectRef>
          <a:fontRef idx="minor">
            <a:schemeClr val="tx1"/>
          </a:fontRef>
        </p:style>
        <p:txBody>
          <a:bodyPr>
            <a:prstTxWarp prst="textNoShape">
              <a:avLst/>
            </a:prstTxWarp>
          </a:bodyPr>
          <a:lstStyle/>
          <a:p>
            <a:endParaRPr lang="en-US"/>
          </a:p>
        </p:txBody>
      </p:sp>
      <p:sp>
        <p:nvSpPr>
          <p:cNvPr id="70" name="Line 9"/>
          <p:cNvSpPr>
            <a:spLocks noChangeShapeType="1"/>
          </p:cNvSpPr>
          <p:nvPr/>
        </p:nvSpPr>
        <p:spPr bwMode="auto">
          <a:xfrm flipV="1">
            <a:off x="4257911" y="1297367"/>
            <a:ext cx="0" cy="1059821"/>
          </a:xfrm>
          <a:prstGeom prst="line">
            <a:avLst/>
          </a:prstGeom>
          <a:ln>
            <a:headEnd/>
            <a:tailEnd type="triangle" w="med" len="lg"/>
          </a:ln>
        </p:spPr>
        <p:style>
          <a:lnRef idx="1">
            <a:schemeClr val="dk1"/>
          </a:lnRef>
          <a:fillRef idx="0">
            <a:schemeClr val="dk1"/>
          </a:fillRef>
          <a:effectRef idx="0">
            <a:schemeClr val="dk1"/>
          </a:effectRef>
          <a:fontRef idx="minor">
            <a:schemeClr val="tx1"/>
          </a:fontRef>
        </p:style>
        <p:txBody>
          <a:bodyPr>
            <a:prstTxWarp prst="textNoShape">
              <a:avLst/>
            </a:prstTxWarp>
          </a:bodyPr>
          <a:lstStyle/>
          <a:p>
            <a:endParaRPr lang="en-US"/>
          </a:p>
        </p:txBody>
      </p:sp>
      <p:pic>
        <p:nvPicPr>
          <p:cNvPr id="17" name="Picture 16" descr="latex-image-1.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10217" y="2001779"/>
            <a:ext cx="571500" cy="254000"/>
          </a:xfrm>
          <a:prstGeom prst="rect">
            <a:avLst/>
          </a:prstGeom>
        </p:spPr>
      </p:pic>
      <p:pic>
        <p:nvPicPr>
          <p:cNvPr id="18" name="Picture 17" descr="latex-image-1.pdf"/>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77298" y="1107190"/>
            <a:ext cx="419100" cy="215900"/>
          </a:xfrm>
          <a:prstGeom prst="rect">
            <a:avLst/>
          </a:prstGeom>
        </p:spPr>
      </p:pic>
      <p:pic>
        <p:nvPicPr>
          <p:cNvPr id="21" name="Picture 20" descr="latex-image-1.pdf"/>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296243" y="1518327"/>
            <a:ext cx="711200" cy="215900"/>
          </a:xfrm>
          <a:prstGeom prst="rect">
            <a:avLst/>
          </a:prstGeom>
        </p:spPr>
      </p:pic>
      <p:pic>
        <p:nvPicPr>
          <p:cNvPr id="22" name="Picture 21" descr="latex-image-1.pdf"/>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51775" y="3235191"/>
            <a:ext cx="800100" cy="254000"/>
          </a:xfrm>
          <a:prstGeom prst="rect">
            <a:avLst/>
          </a:prstGeom>
        </p:spPr>
      </p:pic>
      <p:pic>
        <p:nvPicPr>
          <p:cNvPr id="3" name="Picture 2" descr="latex-image-1.pd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91069" y="4131088"/>
            <a:ext cx="6642100" cy="1739900"/>
          </a:xfrm>
          <a:prstGeom prst="rect">
            <a:avLst/>
          </a:prstGeom>
        </p:spPr>
      </p:pic>
    </p:spTree>
    <p:extLst>
      <p:ext uri="{BB962C8B-B14F-4D97-AF65-F5344CB8AC3E}">
        <p14:creationId xmlns:p14="http://schemas.microsoft.com/office/powerpoint/2010/main" val="3360697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4103" y="192949"/>
            <a:ext cx="8229600" cy="734929"/>
          </a:xfrm>
        </p:spPr>
        <p:txBody>
          <a:bodyPr/>
          <a:lstStyle/>
          <a:p>
            <a:r>
              <a:rPr lang="en-US" dirty="0"/>
              <a:t>Acceleration on Fixed-Wing Aircraft</a:t>
            </a:r>
          </a:p>
        </p:txBody>
      </p:sp>
      <p:pic>
        <p:nvPicPr>
          <p:cNvPr id="4" name="Picture 3"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6409" y="1097938"/>
            <a:ext cx="5905500" cy="5016500"/>
          </a:xfrm>
          <a:prstGeom prst="rect">
            <a:avLst/>
          </a:prstGeom>
        </p:spPr>
      </p:pic>
    </p:spTree>
    <p:extLst>
      <p:ext uri="{BB962C8B-B14F-4D97-AF65-F5344CB8AC3E}">
        <p14:creationId xmlns:p14="http://schemas.microsoft.com/office/powerpoint/2010/main" val="157166520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50723</TotalTime>
  <Words>3346</Words>
  <Application>Microsoft Macintosh PowerPoint</Application>
  <PresentationFormat>On-screen Show (4:3)</PresentationFormat>
  <Paragraphs>388</Paragraphs>
  <Slides>31</Slides>
  <Notes>17</Notes>
  <HiddenSlides>1</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Default Design</vt:lpstr>
      <vt:lpstr>Chapter 7</vt:lpstr>
      <vt:lpstr>Architecture</vt:lpstr>
      <vt:lpstr>Sensors for MAVs</vt:lpstr>
      <vt:lpstr>MEMS Accelerometer</vt:lpstr>
      <vt:lpstr>MEMS Accelerometer</vt:lpstr>
      <vt:lpstr>Acceleration Measurement</vt:lpstr>
      <vt:lpstr>Acceleration Measurement</vt:lpstr>
      <vt:lpstr>Acceleration on Fixed-Wing Aircraft</vt:lpstr>
      <vt:lpstr>Acceleration on Fixed-Wing Aircraft</vt:lpstr>
      <vt:lpstr>Accelerometer Models</vt:lpstr>
      <vt:lpstr>Accelerometer Models</vt:lpstr>
      <vt:lpstr>MEMS Rate Gyro</vt:lpstr>
      <vt:lpstr>MEMS Rate Gyro</vt:lpstr>
      <vt:lpstr>Rate Gyro Model</vt:lpstr>
      <vt:lpstr>Pressure Measurement</vt:lpstr>
      <vt:lpstr>Pressure Measurement</vt:lpstr>
      <vt:lpstr>Altitude Measurement</vt:lpstr>
      <vt:lpstr>Altitude Measurement</vt:lpstr>
      <vt:lpstr>Airspeed Measurement</vt:lpstr>
      <vt:lpstr>Magnetometer</vt:lpstr>
      <vt:lpstr>Magnetic Declination Variation</vt:lpstr>
      <vt:lpstr>Magnetic Inclination</vt:lpstr>
      <vt:lpstr>Digital Compass</vt:lpstr>
      <vt:lpstr>Global Positioning System</vt:lpstr>
      <vt:lpstr>GPS Error Sources</vt:lpstr>
      <vt:lpstr>GPS Error Characterization</vt:lpstr>
      <vt:lpstr>GPS Error Characterization</vt:lpstr>
      <vt:lpstr>Total GPS Error (RMS)</vt:lpstr>
      <vt:lpstr>GPS Error Model</vt:lpstr>
      <vt:lpstr>GPS Gauss Markov Process Error Model</vt:lpstr>
      <vt:lpstr>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Randy Beard</cp:lastModifiedBy>
  <cp:revision>297</cp:revision>
  <cp:lastPrinted>2017-02-22T16:32:03Z</cp:lastPrinted>
  <dcterms:created xsi:type="dcterms:W3CDTF">2010-11-20T00:01:32Z</dcterms:created>
  <dcterms:modified xsi:type="dcterms:W3CDTF">2022-02-14T16:45:19Z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